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</p:sldMasterIdLst>
  <p:notesMasterIdLst>
    <p:notesMasterId r:id="rId101"/>
  </p:notesMasterIdLst>
  <p:sldIdLst>
    <p:sldId id="256" r:id="rId2"/>
    <p:sldId id="629" r:id="rId3"/>
    <p:sldId id="630" r:id="rId4"/>
    <p:sldId id="631" r:id="rId5"/>
    <p:sldId id="633" r:id="rId6"/>
    <p:sldId id="635" r:id="rId7"/>
    <p:sldId id="636" r:id="rId8"/>
    <p:sldId id="639" r:id="rId9"/>
    <p:sldId id="640" r:id="rId10"/>
    <p:sldId id="641" r:id="rId11"/>
    <p:sldId id="642" r:id="rId12"/>
    <p:sldId id="643" r:id="rId13"/>
    <p:sldId id="644" r:id="rId14"/>
    <p:sldId id="645" r:id="rId15"/>
    <p:sldId id="646" r:id="rId16"/>
    <p:sldId id="647" r:id="rId17"/>
    <p:sldId id="648" r:id="rId18"/>
    <p:sldId id="649" r:id="rId19"/>
    <p:sldId id="650" r:id="rId20"/>
    <p:sldId id="651" r:id="rId21"/>
    <p:sldId id="653" r:id="rId22"/>
    <p:sldId id="654" r:id="rId23"/>
    <p:sldId id="655" r:id="rId24"/>
    <p:sldId id="656" r:id="rId25"/>
    <p:sldId id="657" r:id="rId26"/>
    <p:sldId id="258" r:id="rId27"/>
    <p:sldId id="260" r:id="rId28"/>
    <p:sldId id="261" r:id="rId29"/>
    <p:sldId id="265" r:id="rId30"/>
    <p:sldId id="266" r:id="rId31"/>
    <p:sldId id="267" r:id="rId32"/>
    <p:sldId id="268" r:id="rId33"/>
    <p:sldId id="270" r:id="rId34"/>
    <p:sldId id="272" r:id="rId35"/>
    <p:sldId id="273" r:id="rId36"/>
    <p:sldId id="275" r:id="rId37"/>
    <p:sldId id="452" r:id="rId38"/>
    <p:sldId id="453" r:id="rId39"/>
    <p:sldId id="456" r:id="rId40"/>
    <p:sldId id="280" r:id="rId41"/>
    <p:sldId id="457" r:id="rId42"/>
    <p:sldId id="281" r:id="rId43"/>
    <p:sldId id="282" r:id="rId44"/>
    <p:sldId id="458" r:id="rId45"/>
    <p:sldId id="299" r:id="rId46"/>
    <p:sldId id="307" r:id="rId47"/>
    <p:sldId id="309" r:id="rId48"/>
    <p:sldId id="310" r:id="rId49"/>
    <p:sldId id="315" r:id="rId50"/>
    <p:sldId id="319" r:id="rId51"/>
    <p:sldId id="321" r:id="rId52"/>
    <p:sldId id="322" r:id="rId53"/>
    <p:sldId id="323" r:id="rId54"/>
    <p:sldId id="325" r:id="rId55"/>
    <p:sldId id="333" r:id="rId56"/>
    <p:sldId id="339" r:id="rId57"/>
    <p:sldId id="575" r:id="rId58"/>
    <p:sldId id="394" r:id="rId59"/>
    <p:sldId id="628" r:id="rId60"/>
    <p:sldId id="606" r:id="rId61"/>
    <p:sldId id="466" r:id="rId62"/>
    <p:sldId id="468" r:id="rId63"/>
    <p:sldId id="577" r:id="rId64"/>
    <p:sldId id="470" r:id="rId65"/>
    <p:sldId id="471" r:id="rId66"/>
    <p:sldId id="472" r:id="rId67"/>
    <p:sldId id="607" r:id="rId68"/>
    <p:sldId id="608" r:id="rId69"/>
    <p:sldId id="609" r:id="rId70"/>
    <p:sldId id="610" r:id="rId71"/>
    <p:sldId id="611" r:id="rId72"/>
    <p:sldId id="612" r:id="rId73"/>
    <p:sldId id="613" r:id="rId74"/>
    <p:sldId id="614" r:id="rId75"/>
    <p:sldId id="615" r:id="rId76"/>
    <p:sldId id="616" r:id="rId77"/>
    <p:sldId id="618" r:id="rId78"/>
    <p:sldId id="619" r:id="rId79"/>
    <p:sldId id="620" r:id="rId80"/>
    <p:sldId id="621" r:id="rId81"/>
    <p:sldId id="622" r:id="rId82"/>
    <p:sldId id="477" r:id="rId83"/>
    <p:sldId id="478" r:id="rId84"/>
    <p:sldId id="479" r:id="rId85"/>
    <p:sldId id="481" r:id="rId86"/>
    <p:sldId id="482" r:id="rId87"/>
    <p:sldId id="484" r:id="rId88"/>
    <p:sldId id="487" r:id="rId89"/>
    <p:sldId id="486" r:id="rId90"/>
    <p:sldId id="501" r:id="rId91"/>
    <p:sldId id="515" r:id="rId92"/>
    <p:sldId id="516" r:id="rId93"/>
    <p:sldId id="527" r:id="rId94"/>
    <p:sldId id="552" r:id="rId95"/>
    <p:sldId id="553" r:id="rId96"/>
    <p:sldId id="554" r:id="rId97"/>
    <p:sldId id="555" r:id="rId98"/>
    <p:sldId id="623" r:id="rId99"/>
    <p:sldId id="624" r:id="rId10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33CC"/>
    <a:srgbClr val="CC0099"/>
    <a:srgbClr val="FF0000"/>
    <a:srgbClr val="000000"/>
    <a:srgbClr val="FFFF00"/>
    <a:srgbClr val="E71735"/>
    <a:srgbClr val="E92541"/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104" autoAdjust="0"/>
    <p:restoredTop sz="94659" autoAdjust="0"/>
  </p:normalViewPr>
  <p:slideViewPr>
    <p:cSldViewPr>
      <p:cViewPr>
        <p:scale>
          <a:sx n="66" d="100"/>
          <a:sy n="66" d="100"/>
        </p:scale>
        <p:origin x="-1278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3EC179C1-65AB-4AEC-BD33-58D4D1AB19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9A532-DE6A-4ACF-88EB-8761EB23A1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31FC9-1164-47D9-8884-1CEFB19D97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889AA-9F41-483F-82AF-45EAA89328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38F9A-43EF-42A6-83F4-4D7D1C7E65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4A9E3-CC45-43DC-80FE-76A46412FB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4CD34-EB74-4508-A363-8970A4B9C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F31FB-B2CE-409E-9D83-FD73395F3F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C56D6-726E-4199-8A61-A5B10491C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07116-3380-4825-A2DD-97FD2A3CDA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188D0-A853-45D8-9453-1D16E98BF5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0402D-0A4D-48C1-9EDA-9A9D57F6BC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2B8675F-D645-40B2-BF93-51142F4798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r.wikipedia.org/wiki/%D0%9B%D0%B0%D1%82%D0%B8%D0%BD%D1%81%D0%BA%D0%B8_%D1%98%D0%B5%D0%B7%D0%B8%D0%BA" TargetMode="External"/><Relationship Id="rId2" Type="http://schemas.openxmlformats.org/officeDocument/2006/relationships/hyperlink" Target="http://sr.wikipedia.org/wiki/%D0%93%D1%80%D1%87%D0%BA%D0%B8_%D1%98%D0%B5%D0%B7%D0%B8%D0%BA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r.wikipedia.org/wiki/Boginja" TargetMode="External"/><Relationship Id="rId4" Type="http://schemas.openxmlformats.org/officeDocument/2006/relationships/hyperlink" Target="http://sr.wikipedia.org/wiki/%D0%90%D1%81%D0%BA%D0%BB%D0%B5%D0%BF%D0%B8%D1%98%D0%B5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4.wm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google.com/imgres?imgurl=http://www.biol.pmf.hr/e-skola/odgovori/odg-slike/odg258-3.jpg&amp;imgrefurl=http://www.biol.pmf.hr/e-skola/odgovori/odgovor258.htm&amp;usg=__Fe8ZQnrA4oAbT6NRVjwO_LQPIAo=&amp;h=227&amp;w=302&amp;sz=10&amp;hl=sr&amp;start=61&amp;itbs=1&amp;tbnid=iBBuVkoI0VR8GM:&amp;tbnh=87&amp;tbnw=116&amp;prev=/images?q=koliformne+bakterije&amp;start=54&amp;hl=sr&amp;sa=N&amp;gbv=2&amp;ndsp=18&amp;tbs=isch:1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2420938"/>
            <a:ext cx="6400800" cy="1752600"/>
          </a:xfrm>
        </p:spPr>
        <p:txBody>
          <a:bodyPr>
            <a:normAutofit/>
          </a:bodyPr>
          <a:lstStyle/>
          <a:p>
            <a:r>
              <a:rPr lang="sr-Latn-CS" dirty="0" smtClean="0">
                <a:solidFill>
                  <a:srgbClr val="898989"/>
                </a:solidFill>
                <a:latin typeface="Arial" charset="0"/>
              </a:rPr>
              <a:t>Народно здравље </a:t>
            </a:r>
          </a:p>
          <a:p>
            <a:r>
              <a:rPr lang="en-US" smtClean="0">
                <a:solidFill>
                  <a:srgbClr val="898989"/>
                </a:solidFill>
                <a:latin typeface="Arial" charset="0"/>
              </a:rPr>
              <a:t>8</a:t>
            </a:r>
            <a:r>
              <a:rPr lang="sr-Latn-CS" smtClean="0">
                <a:solidFill>
                  <a:srgbClr val="898989"/>
                </a:solidFill>
                <a:latin typeface="Arial" charset="0"/>
              </a:rPr>
              <a:t>.</a:t>
            </a:r>
            <a:r>
              <a:rPr lang="sr-Cyrl-CS" dirty="0" smtClean="0">
                <a:solidFill>
                  <a:srgbClr val="898989"/>
                </a:solidFill>
                <a:latin typeface="Arial" charset="0"/>
              </a:rPr>
              <a:t> </a:t>
            </a:r>
            <a:r>
              <a:rPr lang="sr-Latn-CS" dirty="0" smtClean="0">
                <a:solidFill>
                  <a:srgbClr val="898989"/>
                </a:solidFill>
                <a:latin typeface="Arial" charset="0"/>
              </a:rPr>
              <a:t>недеља</a:t>
            </a:r>
          </a:p>
          <a:p>
            <a:endParaRPr lang="sr-Latn-CS" dirty="0" smtClean="0">
              <a:solidFill>
                <a:srgbClr val="898989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260350"/>
            <a:ext cx="8435975" cy="6553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Cyrl-CS" sz="2300" b="1" smtClean="0">
                <a:latin typeface="Arial" charset="0"/>
              </a:rPr>
              <a:t>Одећу треба прилагодити микроклиматским и климатским факторима околине,врсти посла и стању организма</a:t>
            </a:r>
            <a:endParaRPr lang="sr-Latn-CS" sz="2300" b="1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sr-Cyrl-CS" sz="23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sr-Cyrl-CS" sz="2300" b="1" smtClean="0">
                <a:latin typeface="Arial" charset="0"/>
              </a:rPr>
              <a:t>Хладни временски услови- дебља, вишеслојна одећа од природних материјала (најбоље од вуне и крзна), рукавице, шал и капа</a:t>
            </a:r>
            <a:endParaRPr lang="sr-Latn-CS" sz="2300" b="1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sr-Cyrl-CS" sz="23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sr-Cyrl-CS" sz="2300" b="1" smtClean="0">
                <a:latin typeface="Arial" charset="0"/>
              </a:rPr>
              <a:t>Радна одећа: панталоне и блузе, мантили, кишна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2300" b="1" smtClean="0">
                <a:latin typeface="Arial" charset="0"/>
              </a:rPr>
              <a:t>     </a:t>
            </a:r>
            <a:r>
              <a:rPr lang="sr-Cyrl-CS" sz="2300" b="1" smtClean="0">
                <a:latin typeface="Arial" charset="0"/>
              </a:rPr>
              <a:t>кабаница од импрегнираног непромочивог материјала</a:t>
            </a:r>
            <a:r>
              <a:rPr lang="sr-Latn-CS" sz="2300" b="1" smtClean="0">
                <a:latin typeface="Arial" charset="0"/>
              </a:rPr>
              <a:t> </a:t>
            </a:r>
            <a:r>
              <a:rPr lang="sr-Cyrl-CS" sz="2300" b="1" smtClean="0">
                <a:latin typeface="Arial" charset="0"/>
              </a:rPr>
              <a:t>за заштиту од кише и ветра, заштитна </a:t>
            </a:r>
            <a:r>
              <a:rPr lang="sr-Latn-CS" sz="2300" b="1" smtClean="0">
                <a:latin typeface="Arial" charset="0"/>
              </a:rPr>
              <a:t> </a:t>
            </a:r>
            <a:r>
              <a:rPr lang="sr-Cyrl-CS" sz="2300" b="1" smtClean="0">
                <a:latin typeface="Arial" charset="0"/>
              </a:rPr>
              <a:t>одела од азбеста</a:t>
            </a:r>
            <a:r>
              <a:rPr lang="sr-Latn-CS" sz="2300" b="1" smtClean="0">
                <a:latin typeface="Arial" charset="0"/>
              </a:rPr>
              <a:t>, </a:t>
            </a:r>
            <a:r>
              <a:rPr lang="sr-Cyrl-CS" sz="2300" b="1" smtClean="0">
                <a:latin typeface="Arial" charset="0"/>
              </a:rPr>
              <a:t>гумираног платна или синтетичког материјала, кецеље и др.</a:t>
            </a:r>
            <a:endParaRPr lang="sr-Latn-CS" sz="2300" b="1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Cyrl-CS" sz="23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sr-Cyrl-CS" sz="2300" b="1" smtClean="0">
                <a:latin typeface="Arial" charset="0"/>
              </a:rPr>
              <a:t>Топли временски услови- комотна и лагана одећа светлих боја од природних материјала (најбоље од памучних, ланених и свилених тканина) и заштита за главу-шешири од платна и сламе</a:t>
            </a:r>
          </a:p>
          <a:p>
            <a:pPr>
              <a:lnSpc>
                <a:spcPct val="80000"/>
              </a:lnSpc>
              <a:buFontTx/>
              <a:buNone/>
            </a:pPr>
            <a:endParaRPr lang="sr-Cyrl-CS" sz="2300" b="1" smtClean="0">
              <a:latin typeface="Arial" charset="0"/>
            </a:endParaRPr>
          </a:p>
        </p:txBody>
      </p:sp>
    </p:spTree>
  </p:cSld>
  <p:clrMapOvr>
    <a:masterClrMapping/>
  </p:clrMapOvr>
  <p:transition advTm="37405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484313"/>
            <a:ext cx="8229600" cy="5329237"/>
          </a:xfrm>
        </p:spPr>
        <p:txBody>
          <a:bodyPr/>
          <a:lstStyle/>
          <a:p>
            <a:pPr algn="ctr">
              <a:buFontTx/>
              <a:buNone/>
            </a:pPr>
            <a:r>
              <a:rPr lang="sr-Cyrl-CS" b="1" smtClean="0">
                <a:latin typeface="Arial" charset="0"/>
              </a:rPr>
              <a:t>Радна одећа</a:t>
            </a:r>
          </a:p>
          <a:p>
            <a:r>
              <a:rPr lang="sr-Cyrl-CS" sz="2400" b="1" smtClean="0">
                <a:latin typeface="Arial" charset="0"/>
              </a:rPr>
              <a:t>Штити запослене од штетних нокси на радном месту</a:t>
            </a:r>
          </a:p>
          <a:p>
            <a:r>
              <a:rPr lang="sr-Cyrl-CS" sz="2400" b="1" smtClean="0">
                <a:latin typeface="Arial" charset="0"/>
              </a:rPr>
              <a:t>Прави се од материјала који се лако одржава, чисти, пере и пегла</a:t>
            </a:r>
          </a:p>
          <a:p>
            <a:r>
              <a:rPr lang="sr-Cyrl-CS" sz="2400" b="1" smtClean="0">
                <a:latin typeface="Arial" charset="0"/>
              </a:rPr>
              <a:t>Редовно мењање и прање </a:t>
            </a:r>
          </a:p>
          <a:p>
            <a:r>
              <a:rPr lang="sr-Cyrl-CS" sz="2400" b="1" smtClean="0">
                <a:latin typeface="Arial" charset="0"/>
              </a:rPr>
              <a:t>Радна одећа се не сме користити ван радног места-законски регулисано</a:t>
            </a:r>
          </a:p>
        </p:txBody>
      </p:sp>
    </p:spTree>
  </p:cSld>
  <p:clrMapOvr>
    <a:masterClrMapping/>
  </p:clrMapOvr>
  <p:transition advTm="2486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125538"/>
            <a:ext cx="8229600" cy="5399087"/>
          </a:xfrm>
        </p:spPr>
        <p:txBody>
          <a:bodyPr/>
          <a:lstStyle/>
          <a:p>
            <a:pPr algn="ctr">
              <a:buFontTx/>
              <a:buNone/>
            </a:pPr>
            <a:r>
              <a:rPr lang="sr-Cyrl-CS" sz="4000" b="1" smtClean="0"/>
              <a:t>Хигијенске особине обуће</a:t>
            </a:r>
          </a:p>
          <a:p>
            <a:pPr algn="ctr">
              <a:buFontTx/>
              <a:buNone/>
            </a:pPr>
            <a:endParaRPr lang="sr-Cyrl-CS" sz="2400" b="1" smtClean="0">
              <a:latin typeface="Arial" charset="0"/>
            </a:endParaRPr>
          </a:p>
          <a:p>
            <a:r>
              <a:rPr lang="sr-Cyrl-CS" sz="2400" b="1" smtClean="0">
                <a:latin typeface="Arial" charset="0"/>
              </a:rPr>
              <a:t> Штити од повреда, инфекција и нечистоћа</a:t>
            </a:r>
          </a:p>
          <a:p>
            <a:r>
              <a:rPr lang="sr-Cyrl-CS" sz="2400" b="1" smtClean="0">
                <a:latin typeface="Arial" charset="0"/>
              </a:rPr>
              <a:t> Треба да одговарају анатомским и</a:t>
            </a:r>
          </a:p>
          <a:p>
            <a:pPr>
              <a:buFontTx/>
              <a:buNone/>
            </a:pPr>
            <a:r>
              <a:rPr lang="sr-Cyrl-CS" sz="2400" b="1" smtClean="0">
                <a:latin typeface="Arial" charset="0"/>
              </a:rPr>
              <a:t>физиолошким захтевима стопала</a:t>
            </a:r>
          </a:p>
          <a:p>
            <a:r>
              <a:rPr lang="sr-Cyrl-CS" sz="2400" b="1" smtClean="0">
                <a:latin typeface="Arial" charset="0"/>
              </a:rPr>
              <a:t>Кожа је материјал избора, а водоотпорни</a:t>
            </a:r>
          </a:p>
          <a:p>
            <a:pPr>
              <a:buFontTx/>
              <a:buNone/>
            </a:pPr>
            <a:r>
              <a:rPr lang="sr-Cyrl-CS" sz="2400" b="1" smtClean="0">
                <a:latin typeface="Arial" charset="0"/>
              </a:rPr>
              <a:t>вештачки материјали се користе у влажним</a:t>
            </a:r>
          </a:p>
          <a:p>
            <a:pPr>
              <a:buFontTx/>
              <a:buNone/>
            </a:pPr>
            <a:r>
              <a:rPr lang="sr-Cyrl-CS" sz="2400" b="1" smtClean="0">
                <a:latin typeface="Arial" charset="0"/>
              </a:rPr>
              <a:t>условима</a:t>
            </a:r>
          </a:p>
          <a:p>
            <a:r>
              <a:rPr lang="sr-Cyrl-CS" sz="2400" b="1" smtClean="0">
                <a:latin typeface="Arial" charset="0"/>
              </a:rPr>
              <a:t>Потпетице- највише 5 </a:t>
            </a:r>
            <a:r>
              <a:rPr lang="en-US" sz="2400" b="1" smtClean="0">
                <a:latin typeface="Arial" charset="0"/>
              </a:rPr>
              <a:t>cm</a:t>
            </a:r>
            <a:r>
              <a:rPr lang="sr-Cyrl-CS" sz="2400" b="1" smtClean="0">
                <a:latin typeface="Arial" charset="0"/>
              </a:rPr>
              <a:t>, најбоље 3 </a:t>
            </a:r>
            <a:r>
              <a:rPr lang="en-US" sz="2400" b="1" smtClean="0">
                <a:latin typeface="Arial" charset="0"/>
              </a:rPr>
              <a:t>cm</a:t>
            </a:r>
            <a:r>
              <a:rPr lang="sr-Cyrl-CS" sz="2400" b="1" smtClean="0">
                <a:latin typeface="Arial" charset="0"/>
              </a:rPr>
              <a:t>,</a:t>
            </a:r>
          </a:p>
          <a:p>
            <a:pPr>
              <a:buFontTx/>
              <a:buNone/>
            </a:pPr>
            <a:r>
              <a:rPr lang="sr-Cyrl-CS" sz="2400" b="1" smtClean="0">
                <a:latin typeface="Arial" charset="0"/>
              </a:rPr>
              <a:t>довољно широке</a:t>
            </a:r>
          </a:p>
          <a:p>
            <a:pPr>
              <a:buFontTx/>
              <a:buNone/>
            </a:pPr>
            <a:r>
              <a:rPr lang="sr-Cyrl-CS" sz="2400" b="1" smtClean="0">
                <a:latin typeface="Arial" charset="0"/>
              </a:rPr>
              <a:t>Мора да буде одговарајуће величине-броја</a:t>
            </a:r>
          </a:p>
          <a:p>
            <a:endParaRPr lang="sr-Cyrl-CS" sz="2800" smtClean="0">
              <a:latin typeface="Arial" charset="0"/>
            </a:endParaRPr>
          </a:p>
        </p:txBody>
      </p:sp>
    </p:spTree>
  </p:cSld>
  <p:clrMapOvr>
    <a:masterClrMapping/>
  </p:clrMapOvr>
  <p:transition advTm="32092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31913" y="1062038"/>
            <a:ext cx="7354887" cy="6381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smtClean="0"/>
              <a:t/>
            </a:r>
            <a:br>
              <a:rPr lang="en-US" sz="3200" b="1" smtClean="0"/>
            </a:br>
            <a:r>
              <a:rPr lang="sr-Cyrl-CS" sz="3200" b="1" smtClean="0"/>
              <a:t>ТЕРМОРЕГУЛАЦИЈА</a:t>
            </a:r>
            <a:r>
              <a:rPr lang="sr-Latn-CS" sz="3200" smtClean="0"/>
              <a:t/>
            </a:r>
            <a:br>
              <a:rPr lang="sr-Latn-CS" sz="3200" smtClean="0"/>
            </a:br>
            <a:endParaRPr lang="en-US" sz="32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773238"/>
            <a:ext cx="7632700" cy="3960812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sr-Latn-CS" sz="2400" b="1" smtClean="0">
                <a:solidFill>
                  <a:srgbClr val="FF0000"/>
                </a:solidFill>
                <a:latin typeface="Arial" charset="0"/>
              </a:rPr>
              <a:t>Терморегулација</a:t>
            </a:r>
            <a:r>
              <a:rPr lang="sr-Latn-CS" sz="2400" b="1" smtClean="0">
                <a:latin typeface="Arial" charset="0"/>
              </a:rPr>
              <a:t> је физиолошки процес којим организам одржава стабилну унутрашњу топлоту у уским границама –</a:t>
            </a:r>
            <a:r>
              <a:rPr lang="sr-Latn-CS" sz="2400" b="1" smtClean="0">
                <a:solidFill>
                  <a:srgbClr val="FF0000"/>
                </a:solidFill>
                <a:latin typeface="Arial" charset="0"/>
              </a:rPr>
              <a:t>физиолошка телесна термозона </a:t>
            </a:r>
            <a:endParaRPr lang="en-US" sz="2400" b="1" smtClean="0">
              <a:solidFill>
                <a:srgbClr val="FF0000"/>
              </a:solidFill>
              <a:latin typeface="Arial" charset="0"/>
            </a:endParaRPr>
          </a:p>
          <a:p>
            <a:pPr>
              <a:lnSpc>
                <a:spcPct val="70000"/>
              </a:lnSpc>
              <a:buFontTx/>
              <a:buNone/>
            </a:pPr>
            <a:r>
              <a:rPr lang="en-US" sz="2400" b="1" smtClean="0">
                <a:solidFill>
                  <a:srgbClr val="FF0000"/>
                </a:solidFill>
                <a:latin typeface="Arial" charset="0"/>
              </a:rPr>
              <a:t>  </a:t>
            </a:r>
            <a:r>
              <a:rPr lang="sr-Latn-CS" sz="2400" b="1" smtClean="0">
                <a:solidFill>
                  <a:srgbClr val="FF0000"/>
                </a:solidFill>
                <a:latin typeface="Arial" charset="0"/>
              </a:rPr>
              <a:t>( термичка хомеостаза, изотермија</a:t>
            </a:r>
            <a:r>
              <a:rPr lang="sr-Latn-CS" sz="2400" b="1" smtClean="0">
                <a:latin typeface="Arial" charset="0"/>
              </a:rPr>
              <a:t>) . </a:t>
            </a:r>
            <a:endParaRPr lang="en-US" sz="2400" b="1" smtClean="0">
              <a:latin typeface="Arial" charset="0"/>
            </a:endParaRPr>
          </a:p>
          <a:p>
            <a:pPr>
              <a:lnSpc>
                <a:spcPct val="70000"/>
              </a:lnSpc>
            </a:pPr>
            <a:r>
              <a:rPr lang="sr-Latn-CS" sz="2400" b="1" smtClean="0">
                <a:latin typeface="Arial" charset="0"/>
              </a:rPr>
              <a:t>Аксиларно између </a:t>
            </a:r>
            <a:endParaRPr lang="en-US" sz="2400" b="1" smtClean="0">
              <a:latin typeface="Arial" charset="0"/>
            </a:endParaRPr>
          </a:p>
          <a:p>
            <a:pPr>
              <a:lnSpc>
                <a:spcPct val="70000"/>
              </a:lnSpc>
              <a:buFontTx/>
              <a:buNone/>
            </a:pPr>
            <a:r>
              <a:rPr lang="sr-Latn-CS" sz="2400" b="1" smtClean="0">
                <a:latin typeface="Arial" charset="0"/>
              </a:rPr>
              <a:t>( просечно 36,5)</a:t>
            </a:r>
          </a:p>
          <a:p>
            <a:pPr>
              <a:lnSpc>
                <a:spcPct val="70000"/>
              </a:lnSpc>
            </a:pPr>
            <a:r>
              <a:rPr lang="sr-Latn-CS" sz="2400" b="1" smtClean="0">
                <a:latin typeface="Arial" charset="0"/>
              </a:rPr>
              <a:t>Ректално </a:t>
            </a:r>
            <a:endParaRPr lang="en-US" sz="2400" b="1" smtClean="0">
              <a:latin typeface="Arial" charset="0"/>
            </a:endParaRPr>
          </a:p>
          <a:p>
            <a:pPr>
              <a:lnSpc>
                <a:spcPct val="70000"/>
              </a:lnSpc>
              <a:buFontTx/>
              <a:buNone/>
            </a:pPr>
            <a:r>
              <a:rPr lang="sr-Latn-CS" sz="2400" b="1" smtClean="0">
                <a:latin typeface="Arial" charset="0"/>
              </a:rPr>
              <a:t>( просечно 37,0)</a:t>
            </a:r>
          </a:p>
          <a:p>
            <a:pPr>
              <a:lnSpc>
                <a:spcPct val="70000"/>
              </a:lnSpc>
            </a:pPr>
            <a:r>
              <a:rPr lang="sr-Latn-CS" sz="2400" b="1" smtClean="0">
                <a:latin typeface="Arial" charset="0"/>
              </a:rPr>
              <a:t>Орално 36,4</a:t>
            </a:r>
            <a:r>
              <a:rPr lang="sr-Latn-CS" sz="2400" b="1" u="sng" smtClean="0">
                <a:latin typeface="Arial" charset="0"/>
              </a:rPr>
              <a:t>+</a:t>
            </a:r>
            <a:r>
              <a:rPr lang="sr-Latn-CS" sz="2400" b="1" smtClean="0">
                <a:latin typeface="Arial" charset="0"/>
              </a:rPr>
              <a:t>0,4°С</a:t>
            </a:r>
            <a:endParaRPr lang="en-US" sz="2400" b="1" smtClean="0">
              <a:latin typeface="Arial" charset="0"/>
            </a:endParaRPr>
          </a:p>
        </p:txBody>
      </p:sp>
    </p:spTree>
  </p:cSld>
  <p:clrMapOvr>
    <a:masterClrMapping/>
  </p:clrMapOvr>
  <p:transition advTm="9235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Latn-CS" sz="3200" b="1" smtClean="0"/>
              <a:t>ТЕРМИЧКИ ЕТИОЛОШКИ</a:t>
            </a:r>
            <a:br>
              <a:rPr lang="sr-Latn-CS" sz="3200" b="1" smtClean="0"/>
            </a:br>
            <a:r>
              <a:rPr lang="sr-Latn-CS" sz="3200" b="1" smtClean="0"/>
              <a:t>ФАКТОРИ</a:t>
            </a:r>
          </a:p>
        </p:txBody>
      </p:sp>
      <p:sp>
        <p:nvSpPr>
          <p:cNvPr id="37273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sr-Latn-CS" sz="2400" smtClean="0"/>
              <a:t> </a:t>
            </a:r>
          </a:p>
          <a:p>
            <a:pPr>
              <a:lnSpc>
                <a:spcPct val="80000"/>
              </a:lnSpc>
            </a:pPr>
            <a:r>
              <a:rPr lang="sr-Latn-CS" sz="2400" b="1" smtClean="0">
                <a:latin typeface="Arial" charset="0"/>
              </a:rPr>
              <a:t>хомеотерми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2400" b="1" smtClean="0">
                <a:latin typeface="Arial" charset="0"/>
              </a:rPr>
              <a:t>•Термогенеза-разградња органских материја, хормони тироксин, катехоламини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2400" b="1" smtClean="0">
                <a:latin typeface="Arial" charset="0"/>
              </a:rPr>
              <a:t>• Термолиза:</a:t>
            </a:r>
          </a:p>
          <a:p>
            <a:pPr>
              <a:lnSpc>
                <a:spcPct val="80000"/>
              </a:lnSpc>
            </a:pPr>
            <a:r>
              <a:rPr lang="sr-Latn-CS" sz="2400" b="1" smtClean="0">
                <a:latin typeface="Arial" charset="0"/>
              </a:rPr>
              <a:t>ТЕРМИЧКИ</a:t>
            </a:r>
            <a:endParaRPr lang="en-US" sz="2400" b="1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400" b="1" smtClean="0">
                <a:latin typeface="Arial" charset="0"/>
              </a:rPr>
              <a:t>- </a:t>
            </a:r>
            <a:r>
              <a:rPr lang="sr-Latn-CS" sz="2400" b="1" smtClean="0">
                <a:latin typeface="Arial" charset="0"/>
              </a:rPr>
              <a:t>радијација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sr-Latn-CS" sz="2400" b="1" smtClean="0">
                <a:latin typeface="Arial" charset="0"/>
              </a:rPr>
              <a:t>– кондукција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sr-Latn-CS" sz="2400" b="1" smtClean="0">
                <a:latin typeface="Arial" charset="0"/>
              </a:rPr>
              <a:t>– конвекција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sr-Latn-CS" sz="2400" b="1" smtClean="0">
                <a:latin typeface="Arial" charset="0"/>
              </a:rPr>
              <a:t>– евапорација-преко знојних жлезда (</a:t>
            </a:r>
            <a:r>
              <a:rPr lang="sr-Latn-CS" sz="2400" b="1" i="1" smtClean="0">
                <a:latin typeface="Arial" charset="0"/>
              </a:rPr>
              <a:t>perspiratio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Latn-CS" sz="2400" b="1" i="1" smtClean="0">
                <a:latin typeface="Arial" charset="0"/>
              </a:rPr>
              <a:t>sensibilis</a:t>
            </a:r>
            <a:r>
              <a:rPr lang="sr-Latn-CS" sz="2400" b="1" smtClean="0">
                <a:latin typeface="Arial" charset="0"/>
              </a:rPr>
              <a:t>) и преко коже и плућа (</a:t>
            </a:r>
            <a:r>
              <a:rPr lang="sr-Latn-CS" sz="2400" b="1" i="1" smtClean="0">
                <a:latin typeface="Arial" charset="0"/>
              </a:rPr>
              <a:t>perspiratio insensibilis</a:t>
            </a:r>
            <a:r>
              <a:rPr lang="sr-Latn-CS" sz="2400" b="1" smtClean="0">
                <a:latin typeface="Arial" charset="0"/>
              </a:rPr>
              <a:t>)</a:t>
            </a:r>
          </a:p>
        </p:txBody>
      </p:sp>
    </p:spTree>
  </p:cSld>
  <p:clrMapOvr>
    <a:masterClrMapping/>
  </p:clrMapOvr>
  <p:transition advTm="38908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sr-Latn-CS" smtClean="0"/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sr-Latn-CS" sz="2400" b="1" smtClean="0">
                <a:latin typeface="Arial" charset="0"/>
              </a:rPr>
              <a:t>Терморегулациони центар</a:t>
            </a:r>
          </a:p>
          <a:p>
            <a:r>
              <a:rPr lang="sr-Latn-CS" sz="2400" b="1" smtClean="0">
                <a:latin typeface="Arial" charset="0"/>
              </a:rPr>
              <a:t>смештен у хипоталамусу</a:t>
            </a:r>
          </a:p>
          <a:p>
            <a:r>
              <a:rPr lang="sr-Latn-CS" sz="2400" b="1" smtClean="0">
                <a:latin typeface="Arial" charset="0"/>
              </a:rPr>
              <a:t>физиолошки термостат-36</a:t>
            </a:r>
            <a:r>
              <a:rPr lang="en-US" sz="2400" b="1" smtClean="0">
                <a:latin typeface="Arial" charset="0"/>
              </a:rPr>
              <a:t>,</a:t>
            </a:r>
            <a:r>
              <a:rPr lang="sr-Latn-CS" sz="2400" b="1" smtClean="0">
                <a:latin typeface="Arial" charset="0"/>
              </a:rPr>
              <a:t>0C до 37</a:t>
            </a:r>
            <a:r>
              <a:rPr lang="en-US" sz="2400" b="1" smtClean="0">
                <a:latin typeface="Arial" charset="0"/>
              </a:rPr>
              <a:t>,</a:t>
            </a:r>
            <a:r>
              <a:rPr lang="sr-Latn-CS" sz="2400" b="1" smtClean="0">
                <a:latin typeface="Arial" charset="0"/>
              </a:rPr>
              <a:t>0C</a:t>
            </a:r>
          </a:p>
          <a:p>
            <a:r>
              <a:rPr lang="sr-Latn-CS" sz="2400" b="1" smtClean="0">
                <a:latin typeface="Arial" charset="0"/>
              </a:rPr>
              <a:t>предњи или парасимпатикусни део</a:t>
            </a:r>
          </a:p>
          <a:p>
            <a:r>
              <a:rPr lang="sr-Latn-CS" sz="2400" b="1" smtClean="0">
                <a:latin typeface="Arial" charset="0"/>
              </a:rPr>
              <a:t>задњи или симпатикусни део</a:t>
            </a:r>
          </a:p>
        </p:txBody>
      </p:sp>
    </p:spTree>
  </p:cSld>
  <p:clrMapOvr>
    <a:masterClrMapping/>
  </p:clrMapOvr>
  <p:transition advTm="15584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Latn-CS" sz="3200" b="1" smtClean="0"/>
              <a:t>ТЕРМИЧКИ ЕТИОЛОШКИ</a:t>
            </a:r>
            <a:br>
              <a:rPr lang="sr-Latn-CS" sz="3200" b="1" smtClean="0"/>
            </a:br>
            <a:r>
              <a:rPr lang="sr-Latn-CS" sz="3200" b="1" smtClean="0"/>
              <a:t>ФАКТОРИ</a:t>
            </a:r>
          </a:p>
        </p:txBody>
      </p:sp>
      <p:sp>
        <p:nvSpPr>
          <p:cNvPr id="37478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sr-Latn-CS" b="1" smtClean="0"/>
          </a:p>
          <a:p>
            <a:r>
              <a:rPr lang="sr-Latn-CS" sz="2400" b="1" smtClean="0">
                <a:latin typeface="Arial" charset="0"/>
              </a:rPr>
              <a:t>Поремећаји изазвани високом темперaтуром</a:t>
            </a:r>
          </a:p>
          <a:p>
            <a:pPr>
              <a:buFontTx/>
              <a:buNone/>
            </a:pPr>
            <a:r>
              <a:rPr lang="sr-Latn-CS" sz="2400" b="1" smtClean="0">
                <a:latin typeface="Arial" charset="0"/>
              </a:rPr>
              <a:t>– хипертермија</a:t>
            </a:r>
          </a:p>
          <a:p>
            <a:pPr>
              <a:buFontTx/>
              <a:buNone/>
            </a:pPr>
            <a:r>
              <a:rPr lang="sr-Latn-CS" sz="2400" b="1" smtClean="0">
                <a:latin typeface="Arial" charset="0"/>
              </a:rPr>
              <a:t>– опекотине</a:t>
            </a:r>
          </a:p>
          <a:p>
            <a:pPr>
              <a:buFontTx/>
              <a:buNone/>
            </a:pPr>
            <a:r>
              <a:rPr lang="sr-Latn-CS" sz="2400" b="1" smtClean="0">
                <a:latin typeface="Arial" charset="0"/>
              </a:rPr>
              <a:t>• Поремећаји изазвани ниском темперaтуром</a:t>
            </a:r>
          </a:p>
          <a:p>
            <a:pPr>
              <a:buFontTx/>
              <a:buNone/>
            </a:pPr>
            <a:r>
              <a:rPr lang="sr-Latn-CS" sz="2400" b="1" smtClean="0">
                <a:latin typeface="Arial" charset="0"/>
              </a:rPr>
              <a:t>– хипотермија</a:t>
            </a:r>
          </a:p>
          <a:p>
            <a:pPr>
              <a:buFontTx/>
              <a:buNone/>
            </a:pPr>
            <a:r>
              <a:rPr lang="sr-Latn-CS" sz="2400" b="1" smtClean="0">
                <a:latin typeface="Arial" charset="0"/>
              </a:rPr>
              <a:t>– промрзлине</a:t>
            </a:r>
          </a:p>
        </p:txBody>
      </p:sp>
    </p:spTree>
  </p:cSld>
  <p:clrMapOvr>
    <a:masterClrMapping/>
  </p:clrMapOvr>
  <p:transition advTm="12364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b="1" smtClean="0"/>
              <a:t>Хипертермија</a:t>
            </a:r>
            <a:br>
              <a:rPr lang="sr-Latn-CS" b="1" smtClean="0"/>
            </a:br>
            <a:endParaRPr lang="sr-Latn-CS" b="1" smtClean="0"/>
          </a:p>
        </p:txBody>
      </p:sp>
      <p:sp>
        <p:nvSpPr>
          <p:cNvPr id="37581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sr-Latn-CS" smtClean="0"/>
              <a:t>• </a:t>
            </a:r>
            <a:r>
              <a:rPr lang="sr-Latn-CS" b="1" smtClean="0"/>
              <a:t>Хипертермија је опште прегрејавање</a:t>
            </a:r>
          </a:p>
          <a:p>
            <a:pPr>
              <a:buFontTx/>
              <a:buNone/>
            </a:pPr>
            <a:r>
              <a:rPr lang="sr-Latn-CS" b="1" smtClean="0"/>
              <a:t>организма</a:t>
            </a:r>
          </a:p>
          <a:p>
            <a:pPr>
              <a:buFontTx/>
              <a:buNone/>
            </a:pPr>
            <a:r>
              <a:rPr lang="sr-Latn-CS" b="1" smtClean="0"/>
              <a:t>• Егзогена и ендогена хипертермија</a:t>
            </a:r>
          </a:p>
          <a:p>
            <a:r>
              <a:rPr lang="sr-Latn-CS" b="1" smtClean="0"/>
              <a:t> Компензована и декомпензована фаза</a:t>
            </a:r>
          </a:p>
        </p:txBody>
      </p:sp>
    </p:spTree>
  </p:cSld>
  <p:clrMapOvr>
    <a:masterClrMapping/>
  </p:clrMapOvr>
  <p:transition advTm="6207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Latn-CS" sz="3200" b="1" smtClean="0"/>
              <a:t>Клинички облици:</a:t>
            </a:r>
            <a:br>
              <a:rPr lang="sr-Latn-CS" sz="3200" b="1" smtClean="0"/>
            </a:br>
            <a:endParaRPr lang="sr-Latn-CS" sz="3200" b="1" smtClean="0"/>
          </a:p>
        </p:txBody>
      </p:sp>
      <p:sp>
        <p:nvSpPr>
          <p:cNvPr id="37683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sr-Latn-CS" sz="2400" smtClean="0"/>
              <a:t>– </a:t>
            </a:r>
            <a:r>
              <a:rPr lang="sr-Latn-CS" sz="2400" b="1" smtClean="0"/>
              <a:t>хипертермички колапс </a:t>
            </a:r>
            <a:r>
              <a:rPr lang="sr-Latn-CS" sz="2400" smtClean="0"/>
              <a:t>- краткотрајан губитак свести-вазодилатација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Latn-CS" sz="2400" smtClean="0"/>
              <a:t>– </a:t>
            </a:r>
            <a:r>
              <a:rPr lang="sr-Latn-CS" sz="2400" b="1" smtClean="0"/>
              <a:t>топлотни удар </a:t>
            </a:r>
            <a:r>
              <a:rPr lang="sr-Latn-CS" sz="2400" smtClean="0"/>
              <a:t>- нагло настаје, тешко стање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Latn-CS" sz="2400" smtClean="0"/>
              <a:t>– </a:t>
            </a:r>
            <a:r>
              <a:rPr lang="sr-Latn-CS" sz="2400" b="1" smtClean="0"/>
              <a:t>сунчаница </a:t>
            </a:r>
            <a:r>
              <a:rPr lang="sr-Latn-CS" sz="2400" smtClean="0"/>
              <a:t>- сунчеви зраци, хиперемија, едем мозга 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Latn-CS" sz="2400" smtClean="0"/>
              <a:t>можданица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Latn-CS" sz="2400" smtClean="0"/>
              <a:t>– </a:t>
            </a:r>
            <a:r>
              <a:rPr lang="sr-Latn-CS" sz="2400" b="1" smtClean="0"/>
              <a:t>топлотни мишићни грчеви - </a:t>
            </a:r>
            <a:r>
              <a:rPr lang="sr-Latn-CS" sz="2400" smtClean="0"/>
              <a:t>смањена конц. натријума и</a:t>
            </a:r>
            <a:r>
              <a:rPr lang="en-US" sz="2400" smtClean="0"/>
              <a:t> </a:t>
            </a:r>
            <a:r>
              <a:rPr lang="sr-Latn-CS" sz="2400" smtClean="0"/>
              <a:t>хлора-интрацелуларна хиперхидратација и едем ћелија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Latn-CS" sz="2400" smtClean="0"/>
              <a:t>– </a:t>
            </a:r>
            <a:r>
              <a:rPr lang="sr-Latn-CS" sz="2400" b="1" smtClean="0"/>
              <a:t>термогенетска анхидроза - </a:t>
            </a:r>
            <a:r>
              <a:rPr lang="sr-Latn-CS" sz="2400" smtClean="0"/>
              <a:t>урођена аплазија или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Latn-CS" sz="2400" smtClean="0"/>
              <a:t>хипоплазија знојних жлезда</a:t>
            </a:r>
          </a:p>
        </p:txBody>
      </p:sp>
    </p:spTree>
  </p:cSld>
  <p:clrMapOvr>
    <a:masterClrMapping/>
  </p:clrMapOvr>
  <p:transition advTm="5244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Latn-CS" sz="3200" b="1" smtClean="0"/>
              <a:t>Хипотермија</a:t>
            </a:r>
            <a:br>
              <a:rPr lang="sr-Latn-CS" sz="3200" b="1" smtClean="0"/>
            </a:br>
            <a:endParaRPr lang="sr-Latn-CS" sz="3200" b="1" smtClean="0"/>
          </a:p>
        </p:txBody>
      </p:sp>
      <p:sp>
        <p:nvSpPr>
          <p:cNvPr id="37785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sr-Latn-CS" sz="2400" smtClean="0"/>
              <a:t>• </a:t>
            </a:r>
            <a:r>
              <a:rPr lang="sr-Latn-CS" sz="2400" b="1" smtClean="0"/>
              <a:t>Хипотермија је опште расхлађење организма,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Latn-CS" sz="2400" b="1" smtClean="0"/>
              <a:t>односно пад темpературе тела испод физиолошких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Latn-CS" sz="2400" b="1" smtClean="0"/>
              <a:t>вредности (испод 36º C)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Latn-CS" sz="2400" smtClean="0"/>
              <a:t>• </a:t>
            </a:r>
            <a:r>
              <a:rPr lang="sr-Latn-CS" sz="2400" b="1" smtClean="0"/>
              <a:t>Општа хипотермија</a:t>
            </a:r>
            <a:r>
              <a:rPr lang="sr-Latn-CS" sz="2400" smtClean="0"/>
              <a:t>-фаза </a:t>
            </a:r>
            <a:r>
              <a:rPr lang="sr-Latn-CS" sz="2400" b="1" smtClean="0"/>
              <a:t>екситације </a:t>
            </a:r>
            <a:r>
              <a:rPr lang="sr-Latn-CS" sz="2400" smtClean="0"/>
              <a:t>и фаза </a:t>
            </a:r>
            <a:r>
              <a:rPr lang="sr-Latn-CS" sz="2400" b="1" smtClean="0"/>
              <a:t>депресије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Latn-CS" sz="2400" smtClean="0"/>
              <a:t>• </a:t>
            </a:r>
            <a:r>
              <a:rPr lang="sr-Latn-CS" sz="2400" b="1" smtClean="0"/>
              <a:t>Локализоване повреде-промрзлине (</a:t>
            </a:r>
            <a:r>
              <a:rPr lang="sr-Latn-CS" sz="2400" b="1" i="1" smtClean="0"/>
              <a:t>сongelatio</a:t>
            </a:r>
            <a:r>
              <a:rPr lang="sr-Latn-CS" sz="2400" smtClean="0"/>
              <a:t>) 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Latn-CS" sz="2400" smtClean="0"/>
              <a:t>– </a:t>
            </a:r>
            <a:r>
              <a:rPr lang="sr-Latn-CS" sz="2400" i="1" smtClean="0"/>
              <a:t>Congelatio erythematosa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Latn-CS" sz="2400" i="1" smtClean="0"/>
              <a:t>– Congelatio bullosa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Latn-CS" sz="2400" i="1" smtClean="0"/>
              <a:t>– Congelatio gangrenosa</a:t>
            </a:r>
          </a:p>
        </p:txBody>
      </p:sp>
    </p:spTree>
  </p:cSld>
  <p:clrMapOvr>
    <a:masterClrMapping/>
  </p:clrMapOvr>
  <p:transition advTm="20613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908050"/>
            <a:ext cx="8713788" cy="4021138"/>
          </a:xfrm>
        </p:spPr>
        <p:txBody>
          <a:bodyPr anchor="b" anchorCtr="1">
            <a:normAutofit/>
          </a:bodyPr>
          <a:lstStyle/>
          <a:p>
            <a:r>
              <a:rPr lang="sr-Cyrl-CS" sz="2800" b="1" smtClean="0">
                <a:latin typeface="Arial" charset="0"/>
              </a:rPr>
              <a:t>УВОД У ХИГИЈЕНУ</a:t>
            </a:r>
            <a:br>
              <a:rPr lang="sr-Cyrl-CS" sz="2800" b="1" smtClean="0">
                <a:latin typeface="Arial" charset="0"/>
              </a:rPr>
            </a:br>
            <a:r>
              <a:rPr lang="sr-Cyrl-CS" sz="2800" b="1" smtClean="0">
                <a:latin typeface="Arial" charset="0"/>
              </a:rPr>
              <a:t>КОМУНАЛНА ХИГИЈЕНА ЕКОЛОГИЈА</a:t>
            </a:r>
            <a:br>
              <a:rPr lang="sr-Cyrl-CS" sz="2800" b="1" smtClean="0">
                <a:latin typeface="Arial" charset="0"/>
              </a:rPr>
            </a:br>
            <a:r>
              <a:rPr lang="sr-Latn-CS" sz="2800" b="1" smtClean="0">
                <a:latin typeface="Arial" charset="0"/>
              </a:rPr>
              <a:t>ЛИЧНА ХИГИЈЕНА</a:t>
            </a:r>
            <a:br>
              <a:rPr lang="sr-Latn-CS" sz="2800" b="1" smtClean="0">
                <a:latin typeface="Arial" charset="0"/>
              </a:rPr>
            </a:br>
            <a:r>
              <a:rPr lang="sr-Latn-CS" sz="2800" b="1" smtClean="0">
                <a:latin typeface="Arial" charset="0"/>
              </a:rPr>
              <a:t>ЕКОЛОГИЈА</a:t>
            </a:r>
            <a:br>
              <a:rPr lang="sr-Latn-CS" sz="2800" b="1" smtClean="0">
                <a:latin typeface="Arial" charset="0"/>
              </a:rPr>
            </a:br>
            <a:r>
              <a:rPr lang="sr-Latn-CS" sz="2800" b="1" smtClean="0">
                <a:latin typeface="Arial" charset="0"/>
              </a:rPr>
              <a:t>ЕКОТОКСИКОЛОГИЈА</a:t>
            </a:r>
            <a:r>
              <a:rPr lang="sr-Cyrl-CS" sz="2800" b="1" smtClean="0">
                <a:latin typeface="Arial" charset="0"/>
              </a:rPr>
              <a:t/>
            </a:r>
            <a:br>
              <a:rPr lang="sr-Cyrl-CS" sz="2800" b="1" smtClean="0">
                <a:latin typeface="Arial" charset="0"/>
              </a:rPr>
            </a:br>
            <a:r>
              <a:rPr lang="sr-Cyrl-CS" sz="2800" b="1" smtClean="0">
                <a:latin typeface="Arial" charset="0"/>
              </a:rPr>
              <a:t>ВОДА ЗА ПИЋЕ</a:t>
            </a:r>
            <a:br>
              <a:rPr lang="sr-Cyrl-CS" sz="2800" b="1" smtClean="0">
                <a:latin typeface="Arial" charset="0"/>
              </a:rPr>
            </a:br>
            <a:r>
              <a:rPr lang="sr-Cyrl-CS" sz="2800" b="1" smtClean="0">
                <a:latin typeface="Arial" charset="0"/>
              </a:rPr>
              <a:t>ОТПАДНЕ МАТЕРИЈЕ</a:t>
            </a:r>
            <a:br>
              <a:rPr lang="sr-Cyrl-CS" sz="2800" b="1" smtClean="0">
                <a:latin typeface="Arial" charset="0"/>
              </a:rPr>
            </a:br>
            <a:r>
              <a:rPr lang="sr-Cyrl-CS" sz="2800" b="1" smtClean="0">
                <a:latin typeface="Arial" charset="0"/>
              </a:rPr>
              <a:t>МЕДИЦИНСКИ ОТПАД</a:t>
            </a:r>
            <a:endParaRPr lang="en-US" sz="2800" b="1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1219200"/>
            <a:ext cx="7772400" cy="1143000"/>
          </a:xfrm>
        </p:spPr>
        <p:txBody>
          <a:bodyPr rtlCol="0" anchorCtr="1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ЖИВОТНА СРЕДИНА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066800" y="2241550"/>
            <a:ext cx="7467600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“</a:t>
            </a:r>
            <a:r>
              <a:rPr lang="sr-Cyrl-CS" sz="2400" b="1">
                <a:latin typeface="Times New Roman" pitchFamily="18" charset="0"/>
              </a:rPr>
              <a:t>јесте скуп природних и створених вредности чији комплексни међусобни односи чине окружење, односно простор и услове за живот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”</a:t>
            </a:r>
          </a:p>
          <a:p>
            <a:pPr algn="just">
              <a:spcBef>
                <a:spcPct val="50000"/>
              </a:spcBef>
            </a:pPr>
            <a:endParaRPr lang="en-US" sz="36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 advTm="10911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58863" y="620713"/>
            <a:ext cx="7624762" cy="909637"/>
          </a:xfrm>
        </p:spPr>
        <p:txBody>
          <a:bodyPr rtlCol="0" anchorCtr="1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АКТИВНОСТИ КОЈЕ УТИ</a:t>
            </a:r>
            <a:r>
              <a:rPr lang="sr-Latn-C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Ч</a:t>
            </a: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У НА ЖИВОТНУ СРЕДИНУ</a:t>
            </a:r>
          </a:p>
        </p:txBody>
      </p:sp>
      <p:sp>
        <p:nvSpPr>
          <p:cNvPr id="380931" name="Text Box 3"/>
          <p:cNvSpPr txBox="1">
            <a:spLocks noChangeArrowheads="1"/>
          </p:cNvSpPr>
          <p:nvPr/>
        </p:nvSpPr>
        <p:spPr bwMode="auto">
          <a:xfrm>
            <a:off x="250825" y="1412875"/>
            <a:ext cx="8283575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с</a:t>
            </a:r>
            <a:r>
              <a:rPr lang="sr-Cyrl-CS" sz="2400" b="1">
                <a:latin typeface="Times New Roman" pitchFamily="18" charset="0"/>
              </a:rPr>
              <a:t>ваки захват (стални или привремени) којим се мењају стања и услови у животној средини, а односи се на: </a:t>
            </a:r>
            <a:endParaRPr lang="sr-Latn-CS" sz="2400" b="1">
              <a:latin typeface="Times New Roman" pitchFamily="18" charset="0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sr-Cyrl-CS" sz="2400" b="1">
                <a:latin typeface="Times New Roman" pitchFamily="18" charset="0"/>
              </a:rPr>
              <a:t>коришћење ресурса и природних добара; </a:t>
            </a:r>
            <a:endParaRPr lang="sr-Latn-CS" sz="2400" b="1">
              <a:latin typeface="Times New Roman" pitchFamily="18" charset="0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sr-Cyrl-CS" sz="2400" b="1">
                <a:latin typeface="Times New Roman" pitchFamily="18" charset="0"/>
              </a:rPr>
              <a:t>процесе производње и промета; </a:t>
            </a:r>
            <a:endParaRPr lang="sr-Latn-CS" sz="2400" b="1">
              <a:latin typeface="Times New Roman" pitchFamily="18" charset="0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sr-Cyrl-CS" sz="2400" b="1">
                <a:latin typeface="Times New Roman" pitchFamily="18" charset="0"/>
              </a:rPr>
              <a:t>дистрибуцију и употребу материјала; </a:t>
            </a:r>
            <a:endParaRPr lang="sr-Latn-CS" sz="2400" b="1">
              <a:latin typeface="Times New Roman" pitchFamily="18" charset="0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sr-Cyrl-CS" sz="2400" b="1">
                <a:latin typeface="Times New Roman" pitchFamily="18" charset="0"/>
              </a:rPr>
              <a:t>испуштање (емисију) загађујућих материја у воду, ваздух или земљиште; </a:t>
            </a:r>
            <a:endParaRPr lang="sr-Latn-CS" sz="2400" b="1">
              <a:latin typeface="Times New Roman" pitchFamily="18" charset="0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sr-Cyrl-CS" sz="2400" b="1">
                <a:latin typeface="Times New Roman" pitchFamily="18" charset="0"/>
              </a:rPr>
              <a:t>управљање отпадом и отпадним водама, хемикалијама и штетним материјама; </a:t>
            </a:r>
            <a:endParaRPr lang="sr-Latn-CS" sz="2400" b="1">
              <a:latin typeface="Times New Roman" pitchFamily="18" charset="0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sr-Cyrl-CS" sz="2400" b="1">
                <a:latin typeface="Times New Roman" pitchFamily="18" charset="0"/>
              </a:rPr>
              <a:t>буку и вибрације; јонизујуће и нејонизујуће зрачење; удесе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5174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539750" y="1989138"/>
            <a:ext cx="7772400" cy="396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4000" b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ФАКТОРИ ЖИВОТНЕ СРЕДИНЕ</a:t>
            </a:r>
            <a:endParaRPr lang="sr-Cyrl-CS" sz="4000" b="1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sr-Cyrl-CS" sz="4000" b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1. биотички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sr-Cyrl-CS" sz="4000" b="1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2. абиотички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3600" b="1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 advTm="894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Text Box 2"/>
          <p:cNvSpPr txBox="1">
            <a:spLocks noChangeArrowheads="1"/>
          </p:cNvSpPr>
          <p:nvPr/>
        </p:nvSpPr>
        <p:spPr bwMode="auto">
          <a:xfrm>
            <a:off x="1066800" y="26670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sr-Latn-CS" sz="2400">
              <a:latin typeface="Times New Roman" pitchFamily="18" charset="0"/>
            </a:endParaRPr>
          </a:p>
        </p:txBody>
      </p:sp>
      <p:sp>
        <p:nvSpPr>
          <p:cNvPr id="10243" name="Text Box 3"/>
          <p:cNvSpPr txBox="1">
            <a:spLocks noGrp="1" noChangeArrowheads="1"/>
          </p:cNvSpPr>
          <p:nvPr>
            <p:ph type="title" idx="4294967295"/>
          </p:nvPr>
        </p:nvSpPr>
        <p:spPr>
          <a:xfrm>
            <a:off x="684213" y="1844675"/>
            <a:ext cx="7772400" cy="4105275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sz="4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БИОТИЧКИ ФАКТОРИ</a:t>
            </a:r>
            <a:r>
              <a:rPr lang="sr-Cyrl-CS" sz="4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r-Cyrl-CS" sz="4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4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r-Cyrl-CS" sz="40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32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биљке</a:t>
            </a:r>
            <a:br>
              <a:rPr lang="sr-Cyrl-CS" sz="32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32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животиње</a:t>
            </a:r>
            <a:br>
              <a:rPr lang="sr-Cyrl-CS" sz="32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32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људи</a:t>
            </a:r>
            <a:endParaRPr lang="en-US" sz="3200" b="1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advTm="60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rtlCol="0" anchorCtr="1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r-Cyrl-C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АБИОТИЧКИ ФАКТОРИ</a:t>
            </a:r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вода</a:t>
            </a:r>
            <a:br>
              <a:rPr lang="sr-Cyrl-C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ваздух</a:t>
            </a:r>
            <a:br>
              <a:rPr lang="sr-Cyrl-C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земљиште</a:t>
            </a:r>
            <a:br>
              <a:rPr lang="sr-Cyrl-C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минерални ресурси</a:t>
            </a:r>
            <a:br>
              <a:rPr lang="sr-Cyrl-C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енергетски ресурси</a:t>
            </a:r>
            <a:br>
              <a:rPr lang="sr-Cyrl-C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географске карактеристике</a:t>
            </a:r>
            <a:br>
              <a:rPr lang="sr-Cyrl-C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геолошки фактори</a:t>
            </a:r>
            <a:br>
              <a:rPr lang="sr-Cyrl-C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32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климатске карактеристике</a:t>
            </a:r>
            <a:endParaRPr lang="en-US" sz="32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advTm="577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838200"/>
            <a:ext cx="7772400" cy="1143000"/>
          </a:xfrm>
        </p:spPr>
        <p:txBody>
          <a:bodyPr rtlCol="0" anchorCtr="1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</a:t>
            </a: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АГА</a:t>
            </a:r>
            <a:r>
              <a:rPr lang="sr-Latn-C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ЂИВАЊЕ</a:t>
            </a: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ЖИВОТНЕ СРЕДИНЕ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700213"/>
            <a:ext cx="7773988" cy="2303462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Clr>
                <a:srgbClr val="CCFFFF"/>
              </a:buClr>
              <a:buFont typeface="Monotype Sorts" pitchFamily="2" charset="2"/>
              <a:buNone/>
            </a:pPr>
            <a:r>
              <a:rPr lang="sr-Latn-CS" sz="3000" b="1" smtClean="0">
                <a:solidFill>
                  <a:schemeClr val="tx2"/>
                </a:solidFill>
              </a:rPr>
              <a:t>“ </a:t>
            </a:r>
            <a:r>
              <a:rPr lang="sr-Cyrl-CS" sz="3000" b="1" smtClean="0">
                <a:solidFill>
                  <a:schemeClr val="tx2"/>
                </a:solidFill>
              </a:rPr>
              <a:t>јесте уношење загађујућих материја или енергије у животну средину, изазвано људском делатношћу или природним процесима које има или може имати штетне последице на квалитет животне средине и здравље људи</a:t>
            </a:r>
            <a:r>
              <a:rPr lang="sr-Latn-CS" sz="3000" b="1" smtClean="0">
                <a:solidFill>
                  <a:schemeClr val="tx2"/>
                </a:solidFill>
              </a:rPr>
              <a:t>”</a:t>
            </a:r>
            <a:endParaRPr lang="en-US" sz="2600" b="1" smtClean="0">
              <a:solidFill>
                <a:schemeClr val="tx2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4213" y="4941888"/>
            <a:ext cx="7775575" cy="1800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hangingPunct="1">
              <a:buClr>
                <a:srgbClr val="CCFFFF"/>
              </a:buClr>
            </a:pPr>
            <a:r>
              <a:rPr lang="sr-Latn-CS" sz="2800" b="1">
                <a:solidFill>
                  <a:schemeClr val="tx2"/>
                </a:solidFill>
                <a:latin typeface="Calibri" pitchFamily="34" charset="0"/>
              </a:rPr>
              <a:t>“</a:t>
            </a:r>
            <a:r>
              <a:rPr lang="sr-Cyrl-CS" sz="2800" b="1">
                <a:solidFill>
                  <a:schemeClr val="tx2"/>
                </a:solidFill>
                <a:latin typeface="Calibri" pitchFamily="34" charset="0"/>
              </a:rPr>
              <a:t>јесте способност животне средине да прихвати одређену количину загађујућих материја по јединици времена и простора тако да не наступи неповратна штета у животној средини</a:t>
            </a:r>
            <a:r>
              <a:rPr lang="sr-Latn-CS" sz="2800" b="1">
                <a:solidFill>
                  <a:schemeClr val="tx2"/>
                </a:solidFill>
                <a:latin typeface="Calibri" pitchFamily="34" charset="0"/>
              </a:rPr>
              <a:t>”</a:t>
            </a:r>
            <a:endParaRPr lang="en-US" sz="2800" b="1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38502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4365625"/>
            <a:ext cx="5426075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2955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97887" cy="599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Latn-CS" sz="3200" b="1"/>
              <a:t>Вода</a:t>
            </a:r>
          </a:p>
          <a:p>
            <a:pPr algn="just"/>
            <a:endParaRPr lang="sr-Latn-CS" sz="3200" b="1"/>
          </a:p>
          <a:p>
            <a:pPr algn="just">
              <a:buFontTx/>
              <a:buChar char="•"/>
            </a:pPr>
            <a:r>
              <a:rPr lang="ru-RU" sz="2400" b="1"/>
              <a:t>ВОДА је стабилан хемијски спој водоника и кисеоника. </a:t>
            </a:r>
          </a:p>
          <a:p>
            <a:pPr algn="just"/>
            <a:r>
              <a:rPr lang="sr-Latn-CS" sz="2400" b="1"/>
              <a:t>Расподела воде:</a:t>
            </a:r>
          </a:p>
          <a:p>
            <a:pPr algn="just">
              <a:buFontTx/>
              <a:buChar char="•"/>
            </a:pPr>
            <a:r>
              <a:rPr lang="en-US" sz="2400" b="1"/>
              <a:t>97,3% је слана вода </a:t>
            </a:r>
            <a:endParaRPr lang="sr-Latn-CS" sz="2400" b="1"/>
          </a:p>
          <a:p>
            <a:pPr algn="just">
              <a:buFontTx/>
              <a:buChar char="•"/>
            </a:pPr>
            <a:r>
              <a:rPr lang="en-US" sz="2400" b="1"/>
              <a:t>2,7% слатка</a:t>
            </a:r>
            <a:endParaRPr lang="sr-Latn-CS" sz="2400" b="1"/>
          </a:p>
          <a:p>
            <a:pPr algn="just">
              <a:buFontTx/>
              <a:buChar char="•"/>
            </a:pPr>
            <a:r>
              <a:rPr lang="en-US" sz="2400" b="1"/>
              <a:t>Од укупне количине слатке воде 77,2% је у вечитом леду на половима и у планинским глечерима.</a:t>
            </a:r>
          </a:p>
          <a:p>
            <a:pPr algn="just">
              <a:buFontTx/>
              <a:buChar char="•"/>
            </a:pPr>
            <a:r>
              <a:rPr lang="en-US" sz="2400" b="1"/>
              <a:t>Од укупне количине расположиве слатке воде 22,4% су подземне воде, а 0,36% површинске воде.</a:t>
            </a:r>
          </a:p>
          <a:p>
            <a:pPr algn="just">
              <a:buFontTx/>
              <a:buChar char="•"/>
            </a:pPr>
            <a:r>
              <a:rPr lang="en-US" sz="2400" b="1" i="1" u="sng"/>
              <a:t>За коришћење је на располагању 1% укупне количине воде на Земљи.</a:t>
            </a:r>
          </a:p>
          <a:p>
            <a:pPr algn="just"/>
            <a:endParaRPr lang="en-US" sz="2400" b="1"/>
          </a:p>
          <a:p>
            <a:pPr>
              <a:spcBef>
                <a:spcPct val="50000"/>
              </a:spcBef>
            </a:pPr>
            <a:endParaRPr lang="en-US" sz="2400" b="1"/>
          </a:p>
        </p:txBody>
      </p:sp>
    </p:spTree>
  </p:cSld>
  <p:clrMapOvr>
    <a:masterClrMapping/>
  </p:clrMapOvr>
  <p:transition advTm="1472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2"/>
          <p:cNvSpPr txBox="1">
            <a:spLocks noChangeArrowheads="1"/>
          </p:cNvSpPr>
          <p:nvPr/>
        </p:nvSpPr>
        <p:spPr bwMode="auto">
          <a:xfrm>
            <a:off x="0" y="188913"/>
            <a:ext cx="90106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18" charset="0"/>
              </a:rPr>
              <a:t>ЗНАЧАЈ ВОДЕ- БИОЛОШКИ И ХИГИЈЕНСКИ</a:t>
            </a:r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1828800" y="3086100"/>
          <a:ext cx="5486400" cy="666750"/>
        </p:xfrm>
        <a:graphic>
          <a:graphicData uri="http://schemas.openxmlformats.org/presentationml/2006/ole">
            <p:oleObj spid="_x0000_s1026" name="Document" r:id="rId3" imgW="5486400" imgH="685800" progId="Word.Document.8">
              <p:embed/>
            </p:oleObj>
          </a:graphicData>
        </a:graphic>
      </p:graphicFrame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-76200" y="1828800"/>
            <a:ext cx="8991600" cy="520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just">
              <a:buFont typeface="Wingdings" pitchFamily="2" charset="2"/>
              <a:buChar char="ü"/>
            </a:pPr>
            <a:r>
              <a:rPr lang="sr-Latn-CS" sz="2800" b="1">
                <a:latin typeface="Times New Roman" pitchFamily="18" charset="0"/>
              </a:rPr>
              <a:t> </a:t>
            </a:r>
            <a:r>
              <a:rPr lang="en-US" sz="2800">
                <a:latin typeface="Times New Roman" pitchFamily="18" charset="0"/>
              </a:rPr>
              <a:t>Вода је један од основних услова живота</a:t>
            </a:r>
          </a:p>
          <a:p>
            <a:pPr algn="just"/>
            <a:endParaRPr lang="en-US" sz="2800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ü"/>
            </a:pPr>
            <a:r>
              <a:rPr lang="en-US" sz="2800">
                <a:latin typeface="Times New Roman" pitchFamily="18" charset="0"/>
              </a:rPr>
              <a:t>70% организма одраслог човека чини вода</a:t>
            </a:r>
          </a:p>
          <a:p>
            <a:pPr algn="just"/>
            <a:endParaRPr lang="en-US" sz="2400"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      Распоред воде у организму човека</a:t>
            </a:r>
            <a:endParaRPr lang="sr-Latn-CS" sz="2400" b="1"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r>
              <a:rPr lang="en-US" sz="2400" b="1">
                <a:latin typeface="Times New Roman" pitchFamily="18" charset="0"/>
              </a:rPr>
              <a:t>      </a:t>
            </a:r>
            <a:r>
              <a:rPr lang="en-US" sz="2400">
                <a:latin typeface="Times New Roman" pitchFamily="18" charset="0"/>
              </a:rPr>
              <a:t>Области			        </a:t>
            </a:r>
            <a:r>
              <a:rPr lang="sr-Latn-CS" sz="2400">
                <a:latin typeface="Times New Roman" pitchFamily="18" charset="0"/>
              </a:rPr>
              <a:t> </a:t>
            </a:r>
            <a:r>
              <a:rPr lang="en-US" sz="2400">
                <a:latin typeface="Times New Roman" pitchFamily="18" charset="0"/>
              </a:rPr>
              <a:t>% од телесне тежине</a:t>
            </a:r>
            <a:r>
              <a:rPr lang="sr-Latn-CS" sz="2400">
                <a:latin typeface="Times New Roman" pitchFamily="18" charset="0"/>
              </a:rPr>
              <a:t>  </a:t>
            </a:r>
            <a:r>
              <a:rPr lang="en-US" sz="2400">
                <a:latin typeface="Times New Roman" pitchFamily="18" charset="0"/>
              </a:rPr>
              <a:t>Литри		</a:t>
            </a:r>
            <a:r>
              <a:rPr lang="sr-Latn-CS" sz="2400">
                <a:latin typeface="Times New Roman" pitchFamily="18" charset="0"/>
              </a:rPr>
              <a:t> </a:t>
            </a:r>
            <a:endParaRPr lang="en-US" sz="2400">
              <a:latin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</a:rPr>
              <a:t>   Екстрацел.  интраваск. плазма	     4-5</a:t>
            </a:r>
            <a:r>
              <a:rPr lang="sr-Latn-CS" sz="2400">
                <a:latin typeface="Times New Roman" pitchFamily="18" charset="0"/>
              </a:rPr>
              <a:t>%</a:t>
            </a:r>
            <a:r>
              <a:rPr lang="en-US" sz="2400">
                <a:latin typeface="Times New Roman" pitchFamily="18" charset="0"/>
              </a:rPr>
              <a:t>		3</a:t>
            </a:r>
          </a:p>
          <a:p>
            <a:pPr algn="just"/>
            <a:r>
              <a:rPr lang="en-US" sz="2400">
                <a:latin typeface="Times New Roman" pitchFamily="18" charset="0"/>
              </a:rPr>
              <a:t>   Интерстицијална ткивна течност	     12-18</a:t>
            </a:r>
            <a:r>
              <a:rPr lang="sr-Latn-CS" sz="2400">
                <a:latin typeface="Times New Roman" pitchFamily="18" charset="0"/>
              </a:rPr>
              <a:t>%</a:t>
            </a:r>
            <a:r>
              <a:rPr lang="en-US" sz="2400">
                <a:latin typeface="Times New Roman" pitchFamily="18" charset="0"/>
              </a:rPr>
              <a:t>		11</a:t>
            </a:r>
          </a:p>
          <a:p>
            <a:pPr algn="just"/>
            <a:r>
              <a:rPr lang="en-US" sz="2400">
                <a:latin typeface="Times New Roman" pitchFamily="18" charset="0"/>
              </a:rPr>
              <a:t>   Интрацелуларна ткивна течност	     40-50</a:t>
            </a:r>
            <a:r>
              <a:rPr lang="sr-Latn-CS" sz="2400">
                <a:latin typeface="Times New Roman" pitchFamily="18" charset="0"/>
              </a:rPr>
              <a:t>%</a:t>
            </a:r>
            <a:r>
              <a:rPr lang="en-US" sz="2400">
                <a:latin typeface="Times New Roman" pitchFamily="18" charset="0"/>
              </a:rPr>
              <a:t>		35</a:t>
            </a:r>
          </a:p>
          <a:p>
            <a:pPr algn="just"/>
            <a:r>
              <a:rPr lang="sr-Latn-CS" sz="2400" b="1">
                <a:solidFill>
                  <a:srgbClr val="FF0000"/>
                </a:solidFill>
                <a:latin typeface="Times New Roman" pitchFamily="18" charset="0"/>
              </a:rPr>
              <a:t>   </a:t>
            </a:r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Целокупна течност организма	      70</a:t>
            </a:r>
            <a:r>
              <a:rPr lang="sr-Latn-CS" sz="2400" b="1">
                <a:solidFill>
                  <a:srgbClr val="FF0000"/>
                </a:solidFill>
                <a:latin typeface="Times New Roman" pitchFamily="18" charset="0"/>
              </a:rPr>
              <a:t>%</a:t>
            </a:r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sr-Latn-CS" sz="2400" b="1">
                <a:solidFill>
                  <a:srgbClr val="FF0000"/>
                </a:solidFill>
                <a:latin typeface="Times New Roman" pitchFamily="18" charset="0"/>
              </a:rPr>
              <a:t>                     </a:t>
            </a:r>
            <a:r>
              <a:rPr lang="en-US" sz="2400" b="1">
                <a:solidFill>
                  <a:srgbClr val="FF0000"/>
                </a:solidFill>
                <a:latin typeface="Times New Roman" pitchFamily="18" charset="0"/>
              </a:rPr>
              <a:t>49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23406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50825" y="333375"/>
            <a:ext cx="88931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18" charset="0"/>
              </a:rPr>
              <a:t>ЗНАЧАЈ ВОДЕ- БИОЛОШКИ И ХИГИЈЕНСКИ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609600" y="1981200"/>
            <a:ext cx="7924800" cy="405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2800">
                <a:latin typeface="Times New Roman" pitchFamily="18" charset="0"/>
              </a:rPr>
              <a:t>Одржава хидростатски, онкотски и осмотски притисак</a:t>
            </a:r>
          </a:p>
          <a:p>
            <a:pPr algn="just"/>
            <a:endParaRPr lang="en-US" sz="2800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n-US" sz="2800">
                <a:latin typeface="Times New Roman" pitchFamily="18" charset="0"/>
              </a:rPr>
              <a:t>Омогућава обављање биохемијских процеса и уклањање штетних супстанци из организма</a:t>
            </a:r>
          </a:p>
          <a:p>
            <a:pPr algn="just"/>
            <a:endParaRPr lang="en-US" sz="2800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n-US" sz="2800">
                <a:latin typeface="Times New Roman" pitchFamily="18" charset="0"/>
              </a:rPr>
              <a:t>При нормалном функционисању здравог организма одржава се стални биланс воде у њему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27886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457200" y="762000"/>
            <a:ext cx="868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18" charset="0"/>
              </a:rPr>
              <a:t>ЗНАЧАЈ ВОДЕ- БИОЛОШКИ И ХИГИЈЕНСКИ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457200" y="2268538"/>
            <a:ext cx="8382000" cy="405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2800" b="1">
                <a:latin typeface="Times New Roman" pitchFamily="18" charset="0"/>
              </a:rPr>
              <a:t>Вода омогућава одржавање сталне телесне температуре због високог топлотног капацитета (4 пута већи од ваздуха) </a:t>
            </a:r>
          </a:p>
          <a:p>
            <a:pPr algn="just"/>
            <a:endParaRPr lang="en-US" sz="2800" b="1" i="1">
              <a:latin typeface="Times New Roman" pitchFamily="18" charset="0"/>
            </a:endParaRPr>
          </a:p>
          <a:p>
            <a:pPr algn="just"/>
            <a:r>
              <a:rPr lang="en-US" sz="2800" b="1" i="1">
                <a:latin typeface="Times New Roman" pitchFamily="18" charset="0"/>
              </a:rPr>
              <a:t>Одавање топлоте испаравањем (знојењем) је једини терморегулациони механизам који функционише када сви други откажу (зрачење, кондукција, конвекција). 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3360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062038"/>
            <a:ext cx="8229600" cy="2654300"/>
          </a:xfrm>
        </p:spPr>
        <p:txBody>
          <a:bodyPr>
            <a:normAutofit/>
          </a:bodyPr>
          <a:lstStyle/>
          <a:p>
            <a:r>
              <a:rPr lang="sr-Cyrl-CS" sz="2800" b="1" smtClean="0">
                <a:solidFill>
                  <a:srgbClr val="FF3300"/>
                </a:solidFill>
                <a:latin typeface="Arial" charset="0"/>
              </a:rPr>
              <a:t/>
            </a:r>
            <a:br>
              <a:rPr lang="sr-Cyrl-CS" sz="2800" b="1" smtClean="0">
                <a:solidFill>
                  <a:srgbClr val="FF3300"/>
                </a:solidFill>
                <a:latin typeface="Arial" charset="0"/>
              </a:rPr>
            </a:br>
            <a:r>
              <a:rPr lang="sr-Cyrl-CS" sz="2800" b="1" smtClean="0">
                <a:latin typeface="Arial" charset="0"/>
              </a:rPr>
              <a:t>ХИГИЈЕНА = УМЕТНОСТ ОЧУВАЊА ЗДРАВЉА</a:t>
            </a:r>
            <a:r>
              <a:rPr lang="en-US" sz="7200" smtClean="0"/>
              <a:t/>
            </a:r>
            <a:br>
              <a:rPr lang="en-US" sz="7200" smtClean="0"/>
            </a:br>
            <a:endParaRPr lang="en-US" sz="7200" smtClean="0"/>
          </a:p>
        </p:txBody>
      </p:sp>
      <p:sp>
        <p:nvSpPr>
          <p:cNvPr id="3573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3573463"/>
            <a:ext cx="8229600" cy="3086100"/>
          </a:xfrm>
        </p:spPr>
        <p:txBody>
          <a:bodyPr/>
          <a:lstStyle/>
          <a:p>
            <a:r>
              <a:rPr lang="en-US" b="1" smtClean="0">
                <a:latin typeface="Arial" charset="0"/>
              </a:rPr>
              <a:t>Хигија </a:t>
            </a:r>
            <a:endParaRPr lang="sr-Cyrl-CS" b="1" smtClean="0">
              <a:latin typeface="Arial" charset="0"/>
            </a:endParaRPr>
          </a:p>
          <a:p>
            <a:r>
              <a:rPr lang="en-US" b="1" smtClean="0">
                <a:latin typeface="Arial" charset="0"/>
                <a:hlinkClick r:id="rId2" tooltip="Грчки језик"/>
              </a:rPr>
              <a:t>грч.</a:t>
            </a:r>
            <a:r>
              <a:rPr lang="en-US" b="1" smtClean="0">
                <a:latin typeface="Arial" charset="0"/>
              </a:rPr>
              <a:t> </a:t>
            </a:r>
            <a:r>
              <a:rPr lang="el-GR" b="1" i="1" smtClean="0">
                <a:latin typeface="Arial" charset="0"/>
              </a:rPr>
              <a:t>Hygieia</a:t>
            </a:r>
            <a:r>
              <a:rPr lang="en-US" b="1" smtClean="0">
                <a:latin typeface="Arial" charset="0"/>
              </a:rPr>
              <a:t>, </a:t>
            </a:r>
            <a:r>
              <a:rPr lang="en-US" b="1" smtClean="0">
                <a:latin typeface="Arial" charset="0"/>
                <a:hlinkClick r:id="rId3" tooltip="Латински језик"/>
              </a:rPr>
              <a:t>лат</a:t>
            </a:r>
            <a:r>
              <a:rPr lang="en-US" b="1" smtClean="0">
                <a:latin typeface="Arial" charset="0"/>
              </a:rPr>
              <a:t>. </a:t>
            </a:r>
            <a:r>
              <a:rPr lang="en-US" b="1" i="1" smtClean="0">
                <a:latin typeface="Arial" charset="0"/>
              </a:rPr>
              <a:t>Hygia</a:t>
            </a:r>
            <a:endParaRPr lang="sr-Cyrl-CS" b="1" i="1" smtClean="0">
              <a:latin typeface="Arial" charset="0"/>
            </a:endParaRPr>
          </a:p>
          <a:p>
            <a:pPr>
              <a:buFontTx/>
              <a:buNone/>
            </a:pPr>
            <a:r>
              <a:rPr lang="en-US" b="1" smtClean="0">
                <a:latin typeface="Arial" charset="0"/>
              </a:rPr>
              <a:t> кћерка </a:t>
            </a:r>
            <a:r>
              <a:rPr lang="en-US" b="1" smtClean="0">
                <a:latin typeface="Arial" charset="0"/>
                <a:hlinkClick r:id="rId4" tooltip="Асклепије"/>
              </a:rPr>
              <a:t>Асклепија</a:t>
            </a:r>
            <a:r>
              <a:rPr lang="en-US" b="1" smtClean="0">
                <a:latin typeface="Arial" charset="0"/>
              </a:rPr>
              <a:t> </a:t>
            </a:r>
            <a:r>
              <a:rPr lang="sr-Cyrl-CS" b="1" smtClean="0">
                <a:latin typeface="Arial" charset="0"/>
              </a:rPr>
              <a:t>(БОГА МЕДИЦИНЕ)</a:t>
            </a:r>
          </a:p>
          <a:p>
            <a:r>
              <a:rPr lang="en-US" b="1" smtClean="0">
                <a:latin typeface="Arial" charset="0"/>
              </a:rPr>
              <a:t> </a:t>
            </a:r>
            <a:r>
              <a:rPr lang="en-US" b="1" smtClean="0">
                <a:latin typeface="Arial" charset="0"/>
                <a:hlinkClick r:id="rId5" tooltip="Boginja"/>
              </a:rPr>
              <a:t>богиња</a:t>
            </a:r>
            <a:r>
              <a:rPr lang="en-US" b="1" smtClean="0">
                <a:latin typeface="Arial" charset="0"/>
              </a:rPr>
              <a:t> здравља</a:t>
            </a:r>
            <a:endParaRPr lang="en-US" b="1" i="1" smtClean="0">
              <a:latin typeface="Arial" charset="0"/>
            </a:endParaRPr>
          </a:p>
          <a:p>
            <a:pPr algn="ctr">
              <a:buFontTx/>
              <a:buNone/>
            </a:pPr>
            <a:endParaRPr lang="en-US" sz="7200" b="1" smtClean="0">
              <a:solidFill>
                <a:srgbClr val="FF33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457200" y="609600"/>
            <a:ext cx="7696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18" charset="0"/>
              </a:rPr>
              <a:t>ЗНАЧАЈ ВОДЕ- ЕКОЛО</a:t>
            </a:r>
            <a:r>
              <a:rPr lang="sl-SI" sz="3200" b="1">
                <a:latin typeface="Times New Roman" pitchFamily="18" charset="0"/>
              </a:rPr>
              <a:t>ШКИ И ЕПИДЕМИОЛОШКИ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457200" y="2986088"/>
            <a:ext cx="815340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2800" b="1">
                <a:latin typeface="Times New Roman" pitchFamily="18" charset="0"/>
              </a:rPr>
              <a:t>У води се под утицајем Сунчеве енергије и растворених неорганских материја ствара жива материја која кружи у ланцу исхране (фитопланктон, зоопланктон, виши водени организми и тд.).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16295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457200" y="60960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ЗНАЧАЈ ВОДЕ- ЕКОЛО</a:t>
            </a:r>
            <a:r>
              <a:rPr lang="sl-SI" sz="3200" b="1"/>
              <a:t>ШКИ И ЕПИДЕМИОЛОШКИ</a:t>
            </a:r>
            <a:endParaRPr lang="en-US" sz="3200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457200" y="2589213"/>
            <a:ext cx="8305800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2400" b="1"/>
              <a:t>У води је могућ живот, развој, размножавање и опстанак различитих биолошких чинилаца који могу да утичу на здравље</a:t>
            </a:r>
          </a:p>
          <a:p>
            <a:pPr algn="just">
              <a:buFont typeface="Wingdings" pitchFamily="2" charset="2"/>
              <a:buChar char="ü"/>
            </a:pPr>
            <a:endParaRPr lang="en-US" sz="2400" b="1"/>
          </a:p>
          <a:p>
            <a:pPr algn="just"/>
            <a:endParaRPr lang="en-US" sz="2400" b="1"/>
          </a:p>
          <a:p>
            <a:pPr algn="just"/>
            <a:r>
              <a:rPr lang="en-US" sz="2400" b="1"/>
              <a:t>Водом се могу пренети бактерије, вируси и паразити.</a:t>
            </a:r>
          </a:p>
          <a:p>
            <a:pPr>
              <a:spcBef>
                <a:spcPct val="50000"/>
              </a:spcBef>
            </a:pPr>
            <a:endParaRPr lang="en-US" sz="2400" b="1"/>
          </a:p>
        </p:txBody>
      </p:sp>
    </p:spTree>
  </p:cSld>
  <p:clrMapOvr>
    <a:masterClrMapping/>
  </p:clrMapOvr>
  <p:transition advTm="11744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457200" y="60960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ЗНАЧАЈ ВОДЕ- ЕКОЛО</a:t>
            </a:r>
            <a:r>
              <a:rPr lang="sl-SI" sz="3200" b="1"/>
              <a:t>ШКИ И ЕПИДЕМИОЛОШКИ</a:t>
            </a:r>
            <a:endParaRPr lang="en-US" sz="3200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57200" y="1957388"/>
            <a:ext cx="8153400" cy="465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n-US" sz="2400" b="1" i="1"/>
              <a:t>Бактерије</a:t>
            </a:r>
            <a:r>
              <a:rPr lang="en-US" sz="2400" b="1"/>
              <a:t> које се могу пренети водом и доводе до оштећења здравља су: </a:t>
            </a:r>
            <a:r>
              <a:rPr lang="en-US" sz="2400" b="1" i="1"/>
              <a:t>E. coli, Proteus, Streptococcus faecalis, Bacilus dysenteriae, Salmonella typhi, Salmonella paratyphi A </a:t>
            </a:r>
            <a:r>
              <a:rPr lang="sr-Latn-CS" sz="2400" b="1" i="1"/>
              <a:t>и </a:t>
            </a:r>
            <a:r>
              <a:rPr lang="en-US" sz="2400" b="1" i="1"/>
              <a:t>B, Shigellae, Vibrio colerae, Pasteurella tularenssis</a:t>
            </a:r>
            <a:r>
              <a:rPr lang="en-US" sz="2400" b="1"/>
              <a:t> </a:t>
            </a:r>
            <a:r>
              <a:rPr lang="sr-Latn-CS" sz="2400" b="1"/>
              <a:t>и др</a:t>
            </a:r>
            <a:r>
              <a:rPr lang="en-US" sz="2400" b="1"/>
              <a:t>.</a:t>
            </a:r>
            <a:endParaRPr lang="sr-Latn-CS" sz="2400" b="1"/>
          </a:p>
          <a:p>
            <a:pPr algn="just"/>
            <a:endParaRPr lang="sr-Latn-CS" sz="2400" b="1"/>
          </a:p>
          <a:p>
            <a:pPr algn="just">
              <a:buFontTx/>
              <a:buChar char="•"/>
            </a:pPr>
            <a:r>
              <a:rPr lang="en-US" sz="2400" b="1" i="1"/>
              <a:t>Дужuна њиховoг oпстaнкa у води зa</a:t>
            </a:r>
            <a:r>
              <a:rPr lang="sr-Cyrl-CS" sz="2400" b="1" i="1"/>
              <a:t>ви</a:t>
            </a:r>
            <a:r>
              <a:rPr lang="en-US" sz="2400" b="1" i="1"/>
              <a:t>с</a:t>
            </a:r>
            <a:r>
              <a:rPr lang="sr-Cyrl-CS" sz="2400" b="1" i="1"/>
              <a:t>и</a:t>
            </a:r>
            <a:r>
              <a:rPr lang="en-US" sz="2400" b="1" i="1"/>
              <a:t> o</a:t>
            </a:r>
            <a:r>
              <a:rPr lang="sr-Cyrl-CS" sz="2400" b="1" i="1"/>
              <a:t>д</a:t>
            </a:r>
            <a:r>
              <a:rPr lang="en-US" sz="2400" b="1" i="1"/>
              <a:t>  б</a:t>
            </a:r>
            <a:r>
              <a:rPr lang="sr-Cyrl-CS" sz="2400" b="1" i="1"/>
              <a:t>и</a:t>
            </a:r>
            <a:r>
              <a:rPr lang="en-US" sz="2400" b="1" i="1"/>
              <a:t>oлoшке </a:t>
            </a:r>
            <a:r>
              <a:rPr lang="sr-Cyrl-CS" sz="2400" b="1" i="1"/>
              <a:t>к</a:t>
            </a:r>
            <a:r>
              <a:rPr lang="en-US" sz="2400" b="1" i="1"/>
              <a:t>oн</a:t>
            </a:r>
            <a:r>
              <a:rPr lang="sr-Cyrl-CS" sz="2400" b="1" i="1"/>
              <a:t>ку</a:t>
            </a:r>
            <a:r>
              <a:rPr lang="en-US" sz="2400" b="1" i="1"/>
              <a:t>рe</a:t>
            </a:r>
            <a:r>
              <a:rPr lang="sr-Cyrl-CS" sz="2400" b="1" i="1"/>
              <a:t>н</a:t>
            </a:r>
            <a:r>
              <a:rPr lang="en-US" sz="2400" b="1" i="1"/>
              <a:t>ц</a:t>
            </a:r>
            <a:r>
              <a:rPr lang="sr-Cyrl-CS" sz="2400" b="1" i="1"/>
              <a:t>и</a:t>
            </a:r>
            <a:r>
              <a:rPr lang="en-US" sz="2400" b="1" i="1"/>
              <a:t>јe, </a:t>
            </a:r>
            <a:r>
              <a:rPr lang="sr-Latn-CS" sz="2400" b="1" i="1"/>
              <a:t>с</a:t>
            </a:r>
            <a:r>
              <a:rPr lang="en-US" sz="2400" b="1" i="1"/>
              <a:t>унчeвe </a:t>
            </a:r>
            <a:r>
              <a:rPr lang="sr-Cyrl-CS" sz="2400" b="1" i="1"/>
              <a:t>св</a:t>
            </a:r>
            <a:r>
              <a:rPr lang="en-US" sz="2400" b="1" i="1"/>
              <a:t>eтлости, количине органских материја, ф</a:t>
            </a:r>
            <a:r>
              <a:rPr lang="sr-Cyrl-CS" sz="2400" b="1" i="1"/>
              <a:t>изичких</a:t>
            </a:r>
            <a:r>
              <a:rPr lang="en-US" sz="2400" b="1" i="1"/>
              <a:t>  (</a:t>
            </a:r>
            <a:r>
              <a:rPr lang="sr-Latn-CS" sz="2400" b="1" i="1"/>
              <a:t>нпр</a:t>
            </a:r>
            <a:r>
              <a:rPr lang="en-US" sz="2400" b="1" i="1"/>
              <a:t>. темпeра</a:t>
            </a:r>
            <a:r>
              <a:rPr lang="sr-Cyrl-CS" sz="2400" b="1" i="1"/>
              <a:t>тур</a:t>
            </a:r>
            <a:r>
              <a:rPr lang="en-US" sz="2400" b="1" i="1"/>
              <a:t>a) и хем</a:t>
            </a:r>
            <a:r>
              <a:rPr lang="sr-Cyrl-CS" sz="2400" b="1" i="1"/>
              <a:t>и</a:t>
            </a:r>
            <a:r>
              <a:rPr lang="en-US" sz="2400" b="1" i="1"/>
              <a:t>јск</a:t>
            </a:r>
            <a:r>
              <a:rPr lang="sr-Cyrl-CS" sz="2400" b="1" i="1"/>
              <a:t>и</a:t>
            </a:r>
            <a:r>
              <a:rPr lang="en-US" sz="2400" b="1" i="1"/>
              <a:t>х (</a:t>
            </a:r>
            <a:r>
              <a:rPr lang="sr-Cyrl-CS" sz="2400" b="1" i="1"/>
              <a:t>н</a:t>
            </a:r>
            <a:r>
              <a:rPr lang="en-US" sz="2400" b="1" i="1"/>
              <a:t>пр. pH) свој</a:t>
            </a:r>
            <a:r>
              <a:rPr lang="sr-Cyrl-CS" sz="2400" b="1" i="1"/>
              <a:t>с</a:t>
            </a:r>
            <a:r>
              <a:rPr lang="en-US" sz="2400" b="1" i="1"/>
              <a:t>та</a:t>
            </a:r>
            <a:r>
              <a:rPr lang="sr-Cyrl-CS" sz="2400" b="1" i="1"/>
              <a:t>в</a:t>
            </a:r>
            <a:r>
              <a:rPr lang="en-US" sz="2400" b="1" i="1"/>
              <a:t>a вoде.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en-US" sz="2400"/>
          </a:p>
        </p:txBody>
      </p:sp>
    </p:spTree>
  </p:cSld>
  <p:clrMapOvr>
    <a:masterClrMapping/>
  </p:clrMapOvr>
  <p:transition advTm="29867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827088" y="333375"/>
            <a:ext cx="7467600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en-US" sz="2400" b="1" i="1"/>
              <a:t>Вируси</a:t>
            </a:r>
            <a:r>
              <a:rPr lang="en-US" sz="2400" b="1"/>
              <a:t> који се могу пренети водом и доводе до оштећења здравља су: </a:t>
            </a:r>
          </a:p>
          <a:p>
            <a:pPr algn="just">
              <a:buFont typeface="Wingdings" pitchFamily="2" charset="2"/>
              <a:buNone/>
            </a:pPr>
            <a:endParaRPr lang="en-US" sz="2400" b="1"/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adeno (31 </a:t>
            </a:r>
            <a:r>
              <a:rPr lang="sr-Latn-CS" sz="2400" b="1"/>
              <a:t>серотип</a:t>
            </a:r>
            <a:r>
              <a:rPr lang="en-US" sz="2400" b="1"/>
              <a:t>) 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eho (31 серотип)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coxsaci A (23 серотип</a:t>
            </a:r>
            <a:r>
              <a:rPr lang="sr-Latn-CS" sz="2400" b="1"/>
              <a:t>а</a:t>
            </a:r>
            <a:r>
              <a:rPr lang="en-US" sz="2400" b="1"/>
              <a:t>) 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coxsaci B (6 серотип</a:t>
            </a:r>
            <a:r>
              <a:rPr lang="sr-Latn-CS" sz="2400" b="1"/>
              <a:t>ова</a:t>
            </a:r>
            <a:r>
              <a:rPr lang="en-US" sz="2400" b="1"/>
              <a:t>)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polio (3 серотип</a:t>
            </a:r>
            <a:r>
              <a:rPr lang="sr-Latn-CS" sz="2400" b="1"/>
              <a:t>а</a:t>
            </a:r>
            <a:r>
              <a:rPr lang="en-US" sz="2400" b="1"/>
              <a:t>)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reo (3 серотип</a:t>
            </a:r>
            <a:r>
              <a:rPr lang="sr-Latn-CS" sz="2400" b="1"/>
              <a:t>а</a:t>
            </a:r>
            <a:r>
              <a:rPr lang="en-US" sz="2400" b="1"/>
              <a:t>) 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hepato (2 серотип</a:t>
            </a:r>
            <a:r>
              <a:rPr lang="sr-Latn-CS" sz="2400" b="1"/>
              <a:t>а</a:t>
            </a:r>
            <a:r>
              <a:rPr lang="en-US" sz="2400" b="1"/>
              <a:t>)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cytomegalo (1 серотип)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/>
              <a:t>noro</a:t>
            </a:r>
          </a:p>
          <a:p>
            <a:pPr>
              <a:spcBef>
                <a:spcPct val="50000"/>
              </a:spcBef>
            </a:pPr>
            <a:endParaRPr lang="en-US" sz="2400"/>
          </a:p>
        </p:txBody>
      </p:sp>
    </p:spTree>
  </p:cSld>
  <p:clrMapOvr>
    <a:masterClrMapping/>
  </p:clrMapOvr>
  <p:transition advTm="11876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468313" y="620713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ЗНАЧАЈ ВОДЕ- ЕКОЛО</a:t>
            </a:r>
            <a:r>
              <a:rPr lang="sl-SI" sz="3200" b="1"/>
              <a:t>ШКИ И ЕПИДЕМИОЛОШКИ</a:t>
            </a:r>
            <a:endParaRPr lang="en-US" sz="3200"/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457200" y="2268538"/>
            <a:ext cx="8001000" cy="356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en-US" sz="2400" b="1" i="1"/>
              <a:t>Паразити</a:t>
            </a:r>
            <a:r>
              <a:rPr lang="en-US" sz="2400" b="1"/>
              <a:t> који се могу пренети водом и доводе до оштећења здравља су : </a:t>
            </a:r>
          </a:p>
          <a:p>
            <a:pPr algn="just">
              <a:buFont typeface="Wingdings" pitchFamily="2" charset="2"/>
              <a:buNone/>
            </a:pPr>
            <a:endParaRPr lang="en-US" sz="2400" b="1"/>
          </a:p>
          <a:p>
            <a:pPr lvl="3" algn="just">
              <a:buFont typeface="Wingdings" pitchFamily="2" charset="2"/>
              <a:buChar char="Ø"/>
            </a:pPr>
            <a:r>
              <a:rPr lang="en-US" sz="2400" b="1" i="1"/>
              <a:t>Aentameba histolitica 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 i="1"/>
              <a:t>Lamblia intestinalis 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 i="1"/>
              <a:t>Askaris lumbrikoides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 i="1"/>
              <a:t>Trihocefalus</a:t>
            </a:r>
          </a:p>
          <a:p>
            <a:pPr lvl="3" algn="just">
              <a:buFont typeface="Wingdings" pitchFamily="2" charset="2"/>
              <a:buChar char="Ø"/>
            </a:pPr>
            <a:r>
              <a:rPr lang="en-US" sz="2400" b="1" i="1"/>
              <a:t>Oxyuris vermicularis</a:t>
            </a:r>
          </a:p>
          <a:p>
            <a:pPr>
              <a:spcBef>
                <a:spcPct val="50000"/>
              </a:spcBef>
            </a:pPr>
            <a:endParaRPr lang="en-US" sz="2400"/>
          </a:p>
        </p:txBody>
      </p:sp>
    </p:spTree>
  </p:cSld>
  <p:clrMapOvr>
    <a:masterClrMapping/>
  </p:clrMapOvr>
  <p:transition advTm="1079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457200" y="4445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ЗНАЧАЈ ВОДЕ- ЕКОЛО</a:t>
            </a:r>
            <a:r>
              <a:rPr lang="sl-SI" sz="3200" b="1"/>
              <a:t>ШКИ И ЕПИДЕМИОЛОШКИ</a:t>
            </a:r>
            <a:endParaRPr lang="en-US" sz="3200"/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539750" y="1628775"/>
            <a:ext cx="7162800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/>
              <a:t>Микроорганизми краће опстају у:</a:t>
            </a:r>
          </a:p>
          <a:p>
            <a:pPr algn="just"/>
            <a:endParaRPr lang="en-US" sz="2400" b="1"/>
          </a:p>
          <a:p>
            <a:pPr lvl="2" algn="just">
              <a:buFontTx/>
              <a:buChar char="•"/>
            </a:pPr>
            <a:r>
              <a:rPr lang="en-US" sz="2400" b="1"/>
              <a:t>загађеној води </a:t>
            </a:r>
          </a:p>
          <a:p>
            <a:pPr lvl="2" algn="just">
              <a:buFontTx/>
              <a:buChar char="•"/>
            </a:pPr>
            <a:endParaRPr lang="en-US" sz="2400" b="1"/>
          </a:p>
          <a:p>
            <a:pPr lvl="2" algn="just">
              <a:buFontTx/>
              <a:buChar char="•"/>
            </a:pPr>
            <a:r>
              <a:rPr lang="en-US" sz="2400" b="1"/>
              <a:t>на вишој температури </a:t>
            </a:r>
          </a:p>
          <a:p>
            <a:pPr lvl="2" algn="just">
              <a:buFontTx/>
              <a:buChar char="•"/>
            </a:pPr>
            <a:endParaRPr lang="en-US" sz="2400" b="1"/>
          </a:p>
          <a:p>
            <a:pPr lvl="2" algn="just">
              <a:buFontTx/>
              <a:buChar char="•"/>
            </a:pPr>
            <a:r>
              <a:rPr lang="en-US" sz="2400" b="1"/>
              <a:t>при јачем и дужем </a:t>
            </a:r>
            <a:r>
              <a:rPr lang="sr-Latn-CS" sz="2400" b="1"/>
              <a:t>с</a:t>
            </a:r>
            <a:r>
              <a:rPr lang="en-US" sz="2400" b="1"/>
              <a:t>унчевом зрачењу</a:t>
            </a:r>
          </a:p>
          <a:p>
            <a:pPr lvl="2" algn="just"/>
            <a:endParaRPr lang="en-US" sz="2400" b="1"/>
          </a:p>
          <a:p>
            <a:pPr lvl="2" algn="just">
              <a:buFontTx/>
              <a:buChar char="•"/>
            </a:pPr>
            <a:r>
              <a:rPr lang="en-US" sz="2400" b="1"/>
              <a:t>при мањој количини органских материја</a:t>
            </a:r>
          </a:p>
          <a:p>
            <a:pPr lvl="2" algn="just">
              <a:buFontTx/>
              <a:buChar char="•"/>
            </a:pPr>
            <a:endParaRPr lang="en-US" sz="2400" b="1"/>
          </a:p>
          <a:p>
            <a:pPr lvl="2" algn="just">
              <a:buFontTx/>
              <a:buChar char="•"/>
            </a:pPr>
            <a:r>
              <a:rPr lang="en-US" sz="2400" b="1"/>
              <a:t>чешћој промени физичких и хемијских својстава воде</a:t>
            </a:r>
          </a:p>
          <a:p>
            <a:pPr>
              <a:spcBef>
                <a:spcPct val="50000"/>
              </a:spcBef>
            </a:pPr>
            <a:endParaRPr lang="en-US" sz="2400"/>
          </a:p>
        </p:txBody>
      </p:sp>
    </p:spTree>
  </p:cSld>
  <p:clrMapOvr>
    <a:masterClrMapping/>
  </p:clrMapOvr>
  <p:transition advTm="33463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762000" y="2209800"/>
            <a:ext cx="6096000" cy="222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FFFF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79388" y="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/>
              <a:t>ЗНАЧАЈ ВОДЕ- ЕКОЛО</a:t>
            </a:r>
            <a:r>
              <a:rPr lang="sl-SI" sz="3200" b="1"/>
              <a:t>ШКИ И ЕПИДЕМИОЛОШКИ</a:t>
            </a:r>
            <a:endParaRPr lang="en-US" sz="2400"/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250825" y="1196975"/>
            <a:ext cx="864235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n-US" sz="2400" b="1"/>
              <a:t>Вода може бити физичко-хемијски неисправна због</a:t>
            </a:r>
            <a:endParaRPr lang="sr-Latn-CS" sz="2400" b="1"/>
          </a:p>
          <a:p>
            <a:pPr algn="just"/>
            <a:endParaRPr lang="sr-Latn-CS" sz="2400" b="1"/>
          </a:p>
          <a:p>
            <a:pPr algn="just">
              <a:buFontTx/>
              <a:buChar char="•"/>
            </a:pPr>
            <a:r>
              <a:rPr lang="en-US" sz="2400" b="1" u="sng"/>
              <a:t>повећаног</a:t>
            </a:r>
            <a:r>
              <a:rPr lang="sr-Latn-CS" sz="2400" b="1" u="sng"/>
              <a:t> садржаја:</a:t>
            </a:r>
          </a:p>
          <a:p>
            <a:pPr algn="just"/>
            <a:r>
              <a:rPr lang="en-US" sz="2400" b="1"/>
              <a:t>нитр</a:t>
            </a:r>
            <a:r>
              <a:rPr lang="sr-Cyrl-CS" sz="2400" b="1"/>
              <a:t>а</a:t>
            </a:r>
            <a:r>
              <a:rPr lang="en-US" sz="2400" b="1"/>
              <a:t>т</a:t>
            </a:r>
            <a:r>
              <a:rPr lang="sr-Latn-CS" sz="2400" b="1"/>
              <a:t>а</a:t>
            </a:r>
            <a:r>
              <a:rPr lang="en-US" sz="2400" b="1"/>
              <a:t>-метхемоглобинемија, </a:t>
            </a:r>
            <a:endParaRPr lang="sr-Latn-CS" sz="2400" b="1"/>
          </a:p>
          <a:p>
            <a:pPr algn="just"/>
            <a:r>
              <a:rPr lang="en-US" sz="2400" b="1"/>
              <a:t>магнезијум</a:t>
            </a:r>
            <a:r>
              <a:rPr lang="sr-Latn-CS" sz="2400" b="1"/>
              <a:t>а</a:t>
            </a:r>
            <a:r>
              <a:rPr lang="en-US" sz="2400" b="1"/>
              <a:t>-дијареја, </a:t>
            </a:r>
            <a:endParaRPr lang="sr-Latn-CS" sz="2400" b="1"/>
          </a:p>
          <a:p>
            <a:pPr algn="just"/>
            <a:r>
              <a:rPr lang="en-US" sz="2400" b="1"/>
              <a:t>детерџен</a:t>
            </a:r>
            <a:r>
              <a:rPr lang="sr-Latn-CS" sz="2400" b="1"/>
              <a:t>ата</a:t>
            </a:r>
            <a:r>
              <a:rPr lang="en-US" sz="2400" b="1"/>
              <a:t>-алергије, </a:t>
            </a:r>
            <a:endParaRPr lang="sr-Latn-CS" sz="2400" b="1"/>
          </a:p>
          <a:p>
            <a:pPr algn="just"/>
            <a:r>
              <a:rPr lang="en-US" sz="2400" b="1"/>
              <a:t>трухалометан</a:t>
            </a:r>
            <a:r>
              <a:rPr lang="sr-Latn-CS" sz="2400" b="1"/>
              <a:t>а</a:t>
            </a:r>
            <a:r>
              <a:rPr lang="en-US" sz="2400" b="1" i="1"/>
              <a:t>, PAH</a:t>
            </a:r>
            <a:r>
              <a:rPr lang="sr-Latn-CS" sz="2400" b="1" i="1"/>
              <a:t> (</a:t>
            </a:r>
            <a:r>
              <a:rPr lang="sr-Latn-CS" sz="2400" b="1"/>
              <a:t>полициклични ароматични угљ.водоници</a:t>
            </a:r>
            <a:r>
              <a:rPr lang="sr-Latn-CS" sz="2400" b="1" i="1"/>
              <a:t>)</a:t>
            </a:r>
            <a:r>
              <a:rPr lang="en-US" sz="2400" b="1" i="1"/>
              <a:t>, PCB</a:t>
            </a:r>
            <a:r>
              <a:rPr lang="sr-Latn-CS" sz="2400" b="1" i="1"/>
              <a:t> (</a:t>
            </a:r>
            <a:r>
              <a:rPr lang="sr-Latn-CS" sz="2400" b="1"/>
              <a:t>полихлоровани бифенили</a:t>
            </a:r>
            <a:r>
              <a:rPr lang="sr-Latn-CS" sz="2400" b="1" i="1"/>
              <a:t>)</a:t>
            </a:r>
            <a:r>
              <a:rPr lang="en-US" sz="2400" b="1" i="1"/>
              <a:t>-</a:t>
            </a:r>
            <a:r>
              <a:rPr lang="en-US" sz="2400" b="1"/>
              <a:t>малигна обољења</a:t>
            </a:r>
            <a:endParaRPr lang="sr-Latn-CS" sz="2400" b="1"/>
          </a:p>
          <a:p>
            <a:pPr algn="just"/>
            <a:endParaRPr lang="sr-Latn-CS" sz="2400" b="1" i="1"/>
          </a:p>
          <a:p>
            <a:pPr algn="just">
              <a:buFontTx/>
              <a:buChar char="•"/>
            </a:pPr>
            <a:r>
              <a:rPr lang="en-US" sz="2400" b="1" u="sng"/>
              <a:t>или смањеног</a:t>
            </a:r>
            <a:r>
              <a:rPr lang="sr-Latn-CS" sz="2400" b="1" u="sng"/>
              <a:t> садржаја:</a:t>
            </a:r>
            <a:r>
              <a:rPr lang="en-US" sz="2400" b="1" u="sng"/>
              <a:t> </a:t>
            </a:r>
            <a:endParaRPr lang="sr-Latn-CS" sz="2400" b="1" u="sng"/>
          </a:p>
          <a:p>
            <a:pPr algn="just"/>
            <a:r>
              <a:rPr lang="en-US" sz="2400" b="1"/>
              <a:t>јод-струма, </a:t>
            </a:r>
            <a:endParaRPr lang="sr-Latn-CS" sz="2400" b="1"/>
          </a:p>
          <a:p>
            <a:pPr algn="just"/>
            <a:r>
              <a:rPr lang="en-US" sz="2400" b="1"/>
              <a:t>флуор-зубни каријес, </a:t>
            </a:r>
            <a:endParaRPr lang="sr-Latn-CS" sz="2400" b="1"/>
          </a:p>
          <a:p>
            <a:pPr algn="just"/>
            <a:r>
              <a:rPr lang="sr-Latn-CS" sz="2400" b="1"/>
              <a:t>к</a:t>
            </a:r>
            <a:r>
              <a:rPr lang="en-US" sz="2400" b="1"/>
              <a:t>алцијум и магнезијум</a:t>
            </a:r>
            <a:r>
              <a:rPr lang="sr-Latn-CS" sz="2400" b="1"/>
              <a:t>-</a:t>
            </a:r>
            <a:r>
              <a:rPr lang="en-US" sz="2400" b="1"/>
              <a:t>болести КВС</a:t>
            </a:r>
            <a:endParaRPr lang="en-US" sz="2400"/>
          </a:p>
        </p:txBody>
      </p:sp>
    </p:spTree>
  </p:cSld>
  <p:clrMapOvr>
    <a:masterClrMapping/>
  </p:clrMapOvr>
  <p:transition advTm="7359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b="1" smtClean="0">
                <a:latin typeface="Arial" charset="0"/>
              </a:rPr>
              <a:t>Порекло воде у природи</a:t>
            </a:r>
            <a:endParaRPr lang="en-US" sz="3200" b="1" smtClean="0">
              <a:latin typeface="Arial" charset="0"/>
            </a:endParaRPr>
          </a:p>
        </p:txBody>
      </p:sp>
      <p:sp>
        <p:nvSpPr>
          <p:cNvPr id="1576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400" b="1" smtClean="0">
                <a:latin typeface="Arial" charset="0"/>
              </a:rPr>
              <a:t>1. атмосферска- водена пара, кондензована течност</a:t>
            </a:r>
          </a:p>
          <a:p>
            <a:pPr>
              <a:buFont typeface="Arial" charset="0"/>
              <a:buNone/>
            </a:pPr>
            <a:endParaRPr lang="sr-Latn-CS" sz="2400" b="1" smtClean="0">
              <a:latin typeface="Arial" charset="0"/>
            </a:endParaRPr>
          </a:p>
          <a:p>
            <a:r>
              <a:rPr lang="sr-Latn-CS" sz="2400" b="1" smtClean="0">
                <a:latin typeface="Arial" charset="0"/>
              </a:rPr>
              <a:t>2. површинска-ледници, океани, мора, језера</a:t>
            </a:r>
          </a:p>
          <a:p>
            <a:pPr>
              <a:buFont typeface="Arial" charset="0"/>
              <a:buNone/>
            </a:pPr>
            <a:endParaRPr lang="sr-Latn-CS" sz="2400" b="1" smtClean="0">
              <a:latin typeface="Arial" charset="0"/>
            </a:endParaRPr>
          </a:p>
          <a:p>
            <a:r>
              <a:rPr lang="sr-Latn-CS" sz="2400" b="1" smtClean="0">
                <a:latin typeface="Arial" charset="0"/>
              </a:rPr>
              <a:t>3. дубинска-испуњава поре и шупљине у стенама, неравномерно је распоређена</a:t>
            </a:r>
          </a:p>
          <a:p>
            <a:pPr>
              <a:buFont typeface="Arial" charset="0"/>
              <a:buNone/>
            </a:pPr>
            <a:endParaRPr lang="en-US" sz="2400" b="1" smtClean="0">
              <a:latin typeface="Arial" charset="0"/>
            </a:endParaRPr>
          </a:p>
        </p:txBody>
      </p:sp>
    </p:spTree>
  </p:cSld>
  <p:clrMapOvr>
    <a:masterClrMapping/>
  </p:clrMapOvr>
  <p:transition advTm="9204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200" b="1" smtClean="0">
                <a:latin typeface="Arial" charset="0"/>
              </a:rPr>
              <a:t>Кружење воде у природи</a:t>
            </a:r>
            <a:endParaRPr lang="en-US" sz="3200" b="1" smtClean="0">
              <a:latin typeface="Arial" charset="0"/>
            </a:endParaRPr>
          </a:p>
        </p:txBody>
      </p:sp>
      <p:sp>
        <p:nvSpPr>
          <p:cNvPr id="1587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CS" sz="2400" b="1" smtClean="0">
                <a:latin typeface="Arial" charset="0"/>
              </a:rPr>
              <a:t>1. Атмосферске падавине-примарно чисте, али се загађују при проласку кроз ниже слојеве атмосфере  </a:t>
            </a:r>
          </a:p>
          <a:p>
            <a:pPr>
              <a:buFont typeface="Arial" charset="0"/>
              <a:buNone/>
            </a:pPr>
            <a:endParaRPr lang="sr-Latn-CS" sz="2400" b="1" smtClean="0">
              <a:latin typeface="Arial" charset="0"/>
            </a:endParaRPr>
          </a:p>
          <a:p>
            <a:r>
              <a:rPr lang="sr-Latn-CS" sz="2400" b="1" smtClean="0">
                <a:latin typeface="Arial" charset="0"/>
              </a:rPr>
              <a:t>2. Површинске и подземне воде-отапају део корита па садрже минерале, загађене су, температура зависи од климе</a:t>
            </a:r>
          </a:p>
          <a:p>
            <a:pPr>
              <a:buFont typeface="Arial" charset="0"/>
              <a:buNone/>
            </a:pPr>
            <a:endParaRPr lang="sr-Latn-CS" sz="2400" b="1" smtClean="0">
              <a:latin typeface="Arial" charset="0"/>
            </a:endParaRPr>
          </a:p>
          <a:p>
            <a:r>
              <a:rPr lang="sr-Latn-CS" sz="2400" b="1" smtClean="0">
                <a:latin typeface="Arial" charset="0"/>
              </a:rPr>
              <a:t>3. Транспирација и евапорација-количина воде која падне на земљу испари у атмосферу</a:t>
            </a:r>
            <a:endParaRPr lang="en-US" sz="2400" b="1" smtClean="0">
              <a:latin typeface="Arial" charset="0"/>
            </a:endParaRPr>
          </a:p>
        </p:txBody>
      </p:sp>
    </p:spTree>
  </p:cSld>
  <p:clrMapOvr>
    <a:masterClrMapping/>
  </p:clrMapOvr>
  <p:transition advTm="4284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250825" y="-26988"/>
            <a:ext cx="8510588" cy="533401"/>
          </a:xfrm>
        </p:spPr>
        <p:txBody>
          <a:bodyPr anchor="b"/>
          <a:lstStyle/>
          <a:p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КЛАСИФИКАЦИЈА ВОДА</a:t>
            </a:r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1795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179388" y="765175"/>
            <a:ext cx="8612187" cy="6092825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sr-Latn-CS" sz="2400" b="1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рема степену загађености и намени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 извршена је </a:t>
            </a: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општа подела вода на:</a:t>
            </a:r>
          </a:p>
          <a:p>
            <a:pPr>
              <a:lnSpc>
                <a:spcPct val="80000"/>
              </a:lnSpc>
            </a:pPr>
            <a:r>
              <a:rPr lang="en-US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nl-NL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класа - воде које се у природном стању или после дезинфекције могу користити за снабдевање насеља водом за пиће, у прехрамбеној индустрији и за гајење племенитих врста риба. </a:t>
            </a:r>
          </a:p>
          <a:p>
            <a:pPr>
              <a:lnSpc>
                <a:spcPct val="80000"/>
              </a:lnSpc>
            </a:pPr>
            <a:r>
              <a:rPr lang="nl-NL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II класа </a:t>
            </a:r>
            <a:endParaRPr lang="sr-Latn-CS" sz="2400" b="1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nl-NL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-IIa- воде које се уз уобичајене методе обраде (коагулација, филтрација и дезинфекција) могу употребити за снабдевање насеља водом за пиће и у прехрамбеној инд</a:t>
            </a:r>
            <a:r>
              <a:rPr lang="sr-Latn-CS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nl-NL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стрији.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	-IIb-</a:t>
            </a:r>
            <a:r>
              <a:rPr lang="sr-Latn-CS" sz="2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воде које </a:t>
            </a:r>
            <a:r>
              <a:rPr lang="sr-Latn-CS" sz="2400" b="1" smtClean="0">
                <a:latin typeface="Times New Roman" pitchFamily="18" charset="0"/>
                <a:cs typeface="Times New Roman" pitchFamily="18" charset="0"/>
              </a:rPr>
              <a:t>се у природном стању користе</a:t>
            </a: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 за купање, рекреацију и спортове на води</a:t>
            </a:r>
            <a:r>
              <a:rPr lang="sr-Latn-CS" sz="2400" b="1" smtClean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 за гајење мање племенитих врста риба</a:t>
            </a:r>
          </a:p>
          <a:p>
            <a:pPr>
              <a:lnSpc>
                <a:spcPct val="80000"/>
              </a:lnSpc>
            </a:pP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III класа - воде које се могу употребити или искоритити за наводњавање и у индустрији, осим прехрамбене. </a:t>
            </a:r>
          </a:p>
          <a:p>
            <a:pPr>
              <a:lnSpc>
                <a:spcPct val="80000"/>
              </a:lnSpc>
            </a:pPr>
            <a:r>
              <a:rPr lang="nl-NL" sz="2400" b="1" smtClean="0">
                <a:latin typeface="Times New Roman" pitchFamily="18" charset="0"/>
                <a:cs typeface="Times New Roman" pitchFamily="18" charset="0"/>
              </a:rPr>
              <a:t>IV класа - воде које се могу употребљавати за друге намене само после одговарајуће обраде.</a:t>
            </a:r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30497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CS" sz="3200" b="1" smtClean="0"/>
              <a:t>ХИГИЈЕНА</a:t>
            </a:r>
            <a:endParaRPr lang="en-US" sz="3200" b="1" smtClean="0"/>
          </a:p>
        </p:txBody>
      </p:sp>
      <p:sp>
        <p:nvSpPr>
          <p:cNvPr id="35840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sr-Cyrl-CS" sz="2400" b="1" smtClean="0">
                <a:latin typeface="Arial" charset="0"/>
              </a:rPr>
              <a:t>ЈЕДНА ОД НАЈСТАРИЈИХ МЕДИЦИНСКИХ ГРАНА</a:t>
            </a:r>
          </a:p>
          <a:p>
            <a:r>
              <a:rPr lang="sr-Cyrl-CS" sz="2400" b="1" smtClean="0">
                <a:latin typeface="Arial" charset="0"/>
              </a:rPr>
              <a:t>ОСНОВНА ПРЕВЕНТИВНА ГРАНА МЕДИЦИНЕ</a:t>
            </a:r>
          </a:p>
          <a:p>
            <a:r>
              <a:rPr lang="sr-Cyrl-CS" sz="2400" b="1" smtClean="0">
                <a:latin typeface="Arial" charset="0"/>
              </a:rPr>
              <a:t>СПОЈ ПРЕВЕНТИВЕ И КУРАТИВЕ У МЕДИЦИНИ</a:t>
            </a:r>
            <a:endParaRPr lang="sr-Latn-CS" sz="2400" b="1" smtClean="0">
              <a:latin typeface="Arial" charset="0"/>
            </a:endParaRPr>
          </a:p>
          <a:p>
            <a:pPr>
              <a:buFontTx/>
              <a:buNone/>
            </a:pPr>
            <a:r>
              <a:rPr lang="sr-Cyrl-CS" sz="2400" b="1" smtClean="0">
                <a:latin typeface="Arial" charset="0"/>
              </a:rPr>
              <a:t>ПРВИ ПИСАНИ ТРАГОВИ:</a:t>
            </a:r>
          </a:p>
          <a:p>
            <a:r>
              <a:rPr lang="sr-Cyrl-CS" sz="2400" b="1" smtClean="0">
                <a:latin typeface="Arial" charset="0"/>
              </a:rPr>
              <a:t>СТАРИ ЗАВЕТ</a:t>
            </a:r>
          </a:p>
          <a:p>
            <a:r>
              <a:rPr lang="sr-Cyrl-CS" sz="2400" b="1" smtClean="0">
                <a:latin typeface="Arial" charset="0"/>
              </a:rPr>
              <a:t>ЕГИПАТСКА МЕДИЦИНА</a:t>
            </a:r>
          </a:p>
          <a:p>
            <a:r>
              <a:rPr lang="sr-Cyrl-CS" sz="2400" b="1" smtClean="0">
                <a:latin typeface="Arial" charset="0"/>
              </a:rPr>
              <a:t>ИСТОЧЊАЧКА, ТРАДИЦИОНАЛНА, МЕДИЦИНА</a:t>
            </a:r>
          </a:p>
          <a:p>
            <a:r>
              <a:rPr lang="sr-Cyrl-CS" sz="2400" b="1" smtClean="0">
                <a:latin typeface="Arial" charset="0"/>
              </a:rPr>
              <a:t>АРАПСКА МЕДИЦИНА, АВИЦЕНА</a:t>
            </a:r>
          </a:p>
          <a:p>
            <a:r>
              <a:rPr lang="sr-Cyrl-CS" sz="2400" b="1" smtClean="0">
                <a:latin typeface="Arial" charset="0"/>
              </a:rPr>
              <a:t>СТАРОГРЧКА МЕДИЦИНА, ХИПОКРАТ</a:t>
            </a:r>
          </a:p>
          <a:p>
            <a:r>
              <a:rPr lang="sr-Cyrl-CS" sz="2400" b="1" smtClean="0">
                <a:latin typeface="Arial" charset="0"/>
              </a:rPr>
              <a:t>СТАРОРИМСКА МЕДИЦИНА</a:t>
            </a:r>
            <a:endParaRPr lang="en-US" sz="2400" b="1" smtClean="0">
              <a:latin typeface="Arial" charset="0"/>
            </a:endParaRPr>
          </a:p>
          <a:p>
            <a:endParaRPr lang="sr-Cyrl-CS" sz="2400" b="1" smtClean="0">
              <a:latin typeface="Arial" charset="0"/>
            </a:endParaRPr>
          </a:p>
        </p:txBody>
      </p:sp>
    </p:spTree>
  </p:cSld>
  <p:clrMapOvr>
    <a:masterClrMapping/>
  </p:clrMapOvr>
  <p:transition advTm="16447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468313" y="115888"/>
            <a:ext cx="8207375" cy="739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/>
              <a:t>O</a:t>
            </a:r>
            <a:r>
              <a:rPr lang="sr-Latn-CS" sz="2400" b="1"/>
              <a:t>БЈЕКТИ ЗА ВОДОСНАБДЕВАЊЕ</a:t>
            </a:r>
          </a:p>
          <a:p>
            <a:pPr algn="just"/>
            <a:endParaRPr lang="sr-Latn-CS" sz="2400" b="1"/>
          </a:p>
          <a:p>
            <a:pPr algn="just"/>
            <a:r>
              <a:rPr lang="ru-RU" sz="2400" b="1"/>
              <a:t>ИЗВОРИШТЕ</a:t>
            </a:r>
          </a:p>
          <a:p>
            <a:pPr algn="just"/>
            <a:r>
              <a:rPr lang="ru-RU" sz="2400" b="1"/>
              <a:t>	</a:t>
            </a:r>
          </a:p>
          <a:p>
            <a:pPr algn="just"/>
            <a:r>
              <a:rPr lang="ru-RU" sz="2400" b="1"/>
              <a:t>је место на коме се захвата вода </a:t>
            </a:r>
            <a:r>
              <a:rPr lang="sr-Latn-CS" sz="2400" b="1"/>
              <a:t>за </a:t>
            </a:r>
            <a:r>
              <a:rPr lang="ru-RU" sz="2400" b="1"/>
              <a:t>јавно снабдевањ</a:t>
            </a:r>
            <a:r>
              <a:rPr lang="sr-Latn-CS" sz="2400" b="1"/>
              <a:t>е</a:t>
            </a:r>
            <a:r>
              <a:rPr lang="ru-RU" sz="2400" b="1"/>
              <a:t> становништва водом за пиће (извор, каптажни бунар, део реке или језера, акумулација или њен део).</a:t>
            </a:r>
            <a:endParaRPr lang="sr-Latn-CS" sz="2400" b="1"/>
          </a:p>
          <a:p>
            <a:pPr algn="just"/>
            <a:endParaRPr lang="ru-RU" sz="2400" b="1"/>
          </a:p>
          <a:p>
            <a:pPr algn="just"/>
            <a:r>
              <a:rPr lang="en-US" sz="2400" b="1"/>
              <a:t>ПРИРОДНЕ ВОДЕ ОТВОРЕНИХ ИЗВОРИ</a:t>
            </a:r>
            <a:r>
              <a:rPr lang="sr-Cyrl-CS" sz="2400" b="1"/>
              <a:t>Ш</a:t>
            </a:r>
            <a:r>
              <a:rPr lang="en-US" sz="2400" b="1"/>
              <a:t>ТА</a:t>
            </a:r>
          </a:p>
          <a:p>
            <a:pPr algn="just"/>
            <a:endParaRPr lang="en-US" sz="2400" b="1"/>
          </a:p>
          <a:p>
            <a:pPr algn="just">
              <a:buFontTx/>
              <a:buChar char="•"/>
            </a:pPr>
            <a:r>
              <a:rPr lang="en-US" sz="2400" b="1"/>
              <a:t>некаптирана врела, </a:t>
            </a:r>
          </a:p>
          <a:p>
            <a:pPr algn="just">
              <a:buFontTx/>
              <a:buChar char="•"/>
            </a:pPr>
            <a:r>
              <a:rPr lang="sr-Latn-CS" sz="2400" b="1"/>
              <a:t>и</a:t>
            </a:r>
            <a:r>
              <a:rPr lang="en-US" sz="2400" b="1"/>
              <a:t>звори, </a:t>
            </a:r>
          </a:p>
          <a:p>
            <a:pPr algn="just">
              <a:buFontTx/>
              <a:buChar char="•"/>
            </a:pPr>
            <a:r>
              <a:rPr lang="en-US" sz="2400" b="1"/>
              <a:t>водотоци </a:t>
            </a:r>
            <a:r>
              <a:rPr lang="sr-Cyrl-CS" sz="2400" b="1"/>
              <a:t>прве</a:t>
            </a:r>
            <a:r>
              <a:rPr lang="en-US" sz="2400" b="1"/>
              <a:t> и </a:t>
            </a:r>
            <a:r>
              <a:rPr lang="sr-Cyrl-CS" sz="2400" b="1"/>
              <a:t>друге</a:t>
            </a:r>
            <a:r>
              <a:rPr lang="en-US" sz="2400" b="1"/>
              <a:t> класе, </a:t>
            </a:r>
          </a:p>
          <a:p>
            <a:pPr algn="just">
              <a:buFontTx/>
              <a:buChar char="•"/>
            </a:pPr>
            <a:r>
              <a:rPr lang="en-US" sz="2400" b="1"/>
              <a:t>језера, </a:t>
            </a:r>
          </a:p>
          <a:p>
            <a:pPr algn="just">
              <a:buFontTx/>
              <a:buChar char="•"/>
            </a:pPr>
            <a:r>
              <a:rPr lang="sr-Latn-CS" sz="2400" b="1"/>
              <a:t>а</a:t>
            </a:r>
            <a:r>
              <a:rPr lang="en-US" sz="2400" b="1"/>
              <a:t>кумулације</a:t>
            </a:r>
            <a:r>
              <a:rPr lang="sr-Latn-CS" sz="2400" b="1"/>
              <a:t> </a:t>
            </a:r>
            <a:r>
              <a:rPr lang="en-US" sz="2400" b="1"/>
              <a:t>за снабдевање водом за пи</a:t>
            </a:r>
            <a:r>
              <a:rPr lang="sr-Cyrl-CS" sz="2400" b="1"/>
              <a:t>ћ</a:t>
            </a:r>
            <a:r>
              <a:rPr lang="en-US" sz="2400" b="1"/>
              <a:t>е,</a:t>
            </a:r>
          </a:p>
          <a:p>
            <a:pPr algn="just">
              <a:buFontTx/>
              <a:buChar char="•"/>
            </a:pPr>
            <a:r>
              <a:rPr lang="en-US" sz="2400" b="1"/>
              <a:t>нортон пумпе (црпке), </a:t>
            </a:r>
          </a:p>
          <a:p>
            <a:pPr algn="just">
              <a:buFontTx/>
              <a:buChar char="•"/>
            </a:pPr>
            <a:r>
              <a:rPr lang="en-US" sz="2400" b="1"/>
              <a:t>копани бунари и цистерне.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endParaRPr lang="en-US" sz="2400" b="1">
              <a:latin typeface="HelveticaPlain" pitchFamily="2" charset="0"/>
            </a:endParaRPr>
          </a:p>
        </p:txBody>
      </p:sp>
    </p:spTree>
  </p:cSld>
  <p:clrMapOvr>
    <a:masterClrMapping/>
  </p:clrMapOvr>
  <p:transition advTm="24158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en-US" sz="2800" b="1" smtClean="0">
                <a:latin typeface="Arial" charset="0"/>
              </a:rPr>
              <a:t>ПРИРОДНЕ ВОДЕ ЗАТВОРЕНИХ ИЗВОРИШТА</a:t>
            </a:r>
          </a:p>
        </p:txBody>
      </p:sp>
      <p:sp>
        <p:nvSpPr>
          <p:cNvPr id="1638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 smtClean="0"/>
              <a:t>хигијенски каптирана природна врела и извори (</a:t>
            </a:r>
            <a:r>
              <a:rPr lang="sr-Cyrl-CS" sz="2400" b="1" smtClean="0"/>
              <a:t>ч</a:t>
            </a:r>
            <a:r>
              <a:rPr lang="en-US" sz="2400" b="1" smtClean="0"/>
              <a:t>есме)</a:t>
            </a:r>
            <a:r>
              <a:rPr lang="sr-Latn-CS" sz="2400" b="1" smtClean="0"/>
              <a:t>,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sr-Latn-CS" sz="2400" b="1" smtClean="0"/>
          </a:p>
          <a:p>
            <a:pPr>
              <a:lnSpc>
                <a:spcPct val="90000"/>
              </a:lnSpc>
            </a:pPr>
            <a:r>
              <a:rPr lang="en-US" sz="2400" b="1" smtClean="0"/>
              <a:t>подземне воде које на повр</a:t>
            </a:r>
            <a:r>
              <a:rPr lang="sr-Cyrl-CS" sz="2400" b="1" smtClean="0"/>
              <a:t>ш</a:t>
            </a:r>
            <a:r>
              <a:rPr lang="en-US" sz="2400" b="1" smtClean="0"/>
              <a:t>ину избијају под пове</a:t>
            </a:r>
            <a:r>
              <a:rPr lang="sr-Cyrl-CS" sz="2400" b="1" smtClean="0"/>
              <a:t>ћ</a:t>
            </a:r>
            <a:r>
              <a:rPr lang="en-US" sz="2400" b="1" smtClean="0"/>
              <a:t>аним притиском (арте</a:t>
            </a:r>
            <a:r>
              <a:rPr lang="sr-Cyrl-CS" sz="2400" b="1" smtClean="0"/>
              <a:t>ш</a:t>
            </a:r>
            <a:r>
              <a:rPr lang="en-US" sz="2400" b="1" smtClean="0"/>
              <a:t>ки бунари) или се механи</a:t>
            </a:r>
            <a:r>
              <a:rPr lang="sr-Cyrl-CS" sz="2400" b="1" smtClean="0"/>
              <a:t>ч</a:t>
            </a:r>
            <a:r>
              <a:rPr lang="en-US" sz="2400" b="1" smtClean="0"/>
              <a:t>ки извла</a:t>
            </a:r>
            <a:r>
              <a:rPr lang="sr-Cyrl-CS" sz="2400" b="1" smtClean="0"/>
              <a:t>ч</a:t>
            </a:r>
            <a:r>
              <a:rPr lang="en-US" sz="2400" b="1" smtClean="0"/>
              <a:t>е помо</a:t>
            </a:r>
            <a:r>
              <a:rPr lang="sr-Cyrl-CS" sz="2400" b="1" smtClean="0"/>
              <a:t>ћ</a:t>
            </a:r>
            <a:r>
              <a:rPr lang="en-US" sz="2400" b="1" smtClean="0"/>
              <a:t>у затворених хигијенских система (субарте</a:t>
            </a:r>
            <a:r>
              <a:rPr lang="sr-Cyrl-CS" sz="2400" b="1" smtClean="0"/>
              <a:t>ш</a:t>
            </a:r>
            <a:r>
              <a:rPr lang="en-US" sz="2400" b="1" smtClean="0"/>
              <a:t>ки бунари)</a:t>
            </a:r>
            <a:r>
              <a:rPr lang="sr-Latn-CS" sz="2400" b="1" smtClean="0"/>
              <a:t>,</a:t>
            </a:r>
            <a:r>
              <a:rPr lang="en-US" sz="2400" b="1" smtClean="0"/>
              <a:t> </a:t>
            </a:r>
            <a:endParaRPr lang="sr-Latn-CS" sz="2400" b="1" smtClean="0"/>
          </a:p>
          <a:p>
            <a:pPr>
              <a:lnSpc>
                <a:spcPct val="90000"/>
              </a:lnSpc>
              <a:buFont typeface="Arial" charset="0"/>
              <a:buNone/>
            </a:pPr>
            <a:endParaRPr lang="sr-Latn-CS" sz="2400" b="1" smtClean="0"/>
          </a:p>
          <a:p>
            <a:pPr>
              <a:lnSpc>
                <a:spcPct val="90000"/>
              </a:lnSpc>
            </a:pPr>
            <a:r>
              <a:rPr lang="en-US" sz="2400" b="1" smtClean="0"/>
              <a:t>подземне воде хигијенски каптиране за водоводне системе</a:t>
            </a:r>
          </a:p>
          <a:p>
            <a:pPr>
              <a:lnSpc>
                <a:spcPct val="90000"/>
              </a:lnSpc>
            </a:pPr>
            <a:endParaRPr lang="en-US" sz="2400" smtClean="0"/>
          </a:p>
          <a:p>
            <a:pPr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ransition advTm="23894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1143000" y="2274888"/>
            <a:ext cx="7391400" cy="319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/>
              <a:t>АКУМУЛАЦИЈА</a:t>
            </a:r>
          </a:p>
          <a:p>
            <a:pPr algn="just"/>
            <a:endParaRPr lang="en-US" sz="2400" b="1"/>
          </a:p>
          <a:p>
            <a:pPr algn="just"/>
            <a:r>
              <a:rPr lang="en-US" sz="2400" b="1"/>
              <a:t>	 је ве</a:t>
            </a:r>
            <a:r>
              <a:rPr lang="sr-Cyrl-CS" sz="2400" b="1"/>
              <a:t>ш</a:t>
            </a:r>
            <a:r>
              <a:rPr lang="en-US" sz="2400" b="1"/>
              <a:t>та</a:t>
            </a:r>
            <a:r>
              <a:rPr lang="sr-Cyrl-CS" sz="2400" b="1"/>
              <a:t>ч</a:t>
            </a:r>
            <a:r>
              <a:rPr lang="en-US" sz="2400" b="1"/>
              <a:t>ки изгра</a:t>
            </a:r>
            <a:r>
              <a:rPr lang="sr-Cyrl-CS" sz="2400" b="1"/>
              <a:t>ђ</a:t>
            </a:r>
            <a:r>
              <a:rPr lang="en-US" sz="2400" b="1"/>
              <a:t>ен систем за сакупљање воде, која се користи за јавно снабдевање становни</a:t>
            </a:r>
            <a:r>
              <a:rPr lang="sr-Cyrl-CS" sz="2400" b="1"/>
              <a:t>ш</a:t>
            </a:r>
            <a:r>
              <a:rPr lang="en-US" sz="2400" b="1"/>
              <a:t>тва водом за пи</a:t>
            </a:r>
            <a:r>
              <a:rPr lang="sr-Cyrl-CS" sz="2400" b="1"/>
              <a:t>ћ</a:t>
            </a:r>
            <a:r>
              <a:rPr lang="en-US" sz="2400" b="1"/>
              <a:t>е после одговарају</a:t>
            </a:r>
            <a:r>
              <a:rPr lang="sr-Latn-CS" sz="2400" b="1"/>
              <a:t>ћ</a:t>
            </a:r>
            <a:r>
              <a:rPr lang="en-US" sz="2400" b="1"/>
              <a:t>ег пре</a:t>
            </a:r>
            <a:r>
              <a:rPr lang="sr-Cyrl-CS" sz="2400" b="1"/>
              <a:t>ч</a:t>
            </a:r>
            <a:r>
              <a:rPr lang="en-US" sz="2400" b="1"/>
              <a:t>и</a:t>
            </a:r>
            <a:r>
              <a:rPr lang="sr-Cyrl-CS" sz="2400" b="1"/>
              <a:t>шћ</a:t>
            </a:r>
            <a:r>
              <a:rPr lang="en-US" sz="2400" b="1"/>
              <a:t>авања и дезинфекције.</a:t>
            </a:r>
          </a:p>
          <a:p>
            <a:pPr>
              <a:spcBef>
                <a:spcPct val="50000"/>
              </a:spcBef>
            </a:pPr>
            <a:endParaRPr lang="en-US" sz="2400"/>
          </a:p>
        </p:txBody>
      </p:sp>
    </p:spTree>
  </p:cSld>
  <p:clrMapOvr>
    <a:masterClrMapping/>
  </p:clrMapOvr>
  <p:transition advTm="29542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143000" y="609600"/>
            <a:ext cx="2819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/>
              <a:t>КАПТА</a:t>
            </a:r>
            <a:r>
              <a:rPr lang="sr-Cyrl-CS" sz="3200" b="1"/>
              <a:t>Ж</a:t>
            </a:r>
            <a:r>
              <a:rPr lang="en-US" sz="3200" b="1"/>
              <a:t>А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95288" y="1447800"/>
            <a:ext cx="8291512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/>
              <a:t>је гра</a:t>
            </a:r>
            <a:r>
              <a:rPr lang="sr-Cyrl-CS" sz="2400" b="1"/>
              <a:t>ђ</a:t>
            </a:r>
            <a:r>
              <a:rPr lang="en-US" sz="2400" b="1"/>
              <a:t>евински објекат којим се на хигијенски на</a:t>
            </a:r>
            <a:r>
              <a:rPr lang="sr-Cyrl-CS" sz="2400" b="1"/>
              <a:t>ч</a:t>
            </a:r>
            <a:r>
              <a:rPr lang="en-US" sz="2400" b="1"/>
              <a:t>ин захвата изворска-подземна, повр</a:t>
            </a:r>
            <a:r>
              <a:rPr lang="sr-Cyrl-CS" sz="2400" b="1"/>
              <a:t>ш</a:t>
            </a:r>
            <a:r>
              <a:rPr lang="en-US" sz="2400" b="1"/>
              <a:t>инска и атмосферска вода ради јавног снабдевања становни</a:t>
            </a:r>
            <a:r>
              <a:rPr lang="sr-Cyrl-CS" sz="2400" b="1"/>
              <a:t>ш</a:t>
            </a:r>
            <a:r>
              <a:rPr lang="en-US" sz="2400" b="1"/>
              <a:t>тва водом за пи</a:t>
            </a:r>
            <a:r>
              <a:rPr lang="sr-Latn-CS" sz="2400" b="1"/>
              <a:t>ћ</a:t>
            </a:r>
            <a:r>
              <a:rPr lang="en-US" sz="2400" b="1"/>
              <a:t>е.</a:t>
            </a:r>
          </a:p>
          <a:p>
            <a:pPr algn="just"/>
            <a:endParaRPr lang="en-US" sz="2400" b="1"/>
          </a:p>
          <a:p>
            <a:pPr algn="just"/>
            <a:r>
              <a:rPr lang="sr-Latn-CS" sz="2400" b="1"/>
              <a:t>-</a:t>
            </a:r>
            <a:r>
              <a:rPr lang="en-US" sz="2400" b="1"/>
              <a:t>мора бити за</a:t>
            </a:r>
            <a:r>
              <a:rPr lang="sr-Cyrl-CS" sz="2400" b="1"/>
              <a:t>ш</a:t>
            </a:r>
            <a:r>
              <a:rPr lang="en-US" sz="2400" b="1"/>
              <a:t>ти</a:t>
            </a:r>
            <a:r>
              <a:rPr lang="sr-Cyrl-CS" sz="2400" b="1"/>
              <a:t>ћ</a:t>
            </a:r>
            <a:r>
              <a:rPr lang="en-US" sz="2400" b="1"/>
              <a:t>ена од продора повр</a:t>
            </a:r>
            <a:r>
              <a:rPr lang="sr-Cyrl-CS" sz="2400" b="1"/>
              <a:t>ш</a:t>
            </a:r>
            <a:r>
              <a:rPr lang="en-US" sz="2400" b="1"/>
              <a:t>инских вода и уласка </a:t>
            </a:r>
            <a:r>
              <a:rPr lang="sr-Cyrl-CS" sz="2400" b="1"/>
              <a:t>ж</a:t>
            </a:r>
            <a:r>
              <a:rPr lang="en-US" sz="2400" b="1"/>
              <a:t>ивотиња и људи.</a:t>
            </a:r>
          </a:p>
          <a:p>
            <a:pPr algn="just"/>
            <a:endParaRPr lang="en-US" sz="2400" b="1"/>
          </a:p>
          <a:p>
            <a:pPr algn="just"/>
            <a:r>
              <a:rPr lang="en-US" sz="2400" b="1"/>
              <a:t>ПОДЕЛА:</a:t>
            </a:r>
          </a:p>
          <a:p>
            <a:pPr lvl="1" algn="just">
              <a:buFontTx/>
              <a:buChar char="•"/>
            </a:pPr>
            <a:r>
              <a:rPr lang="en-US" sz="2400" b="1">
                <a:solidFill>
                  <a:schemeClr val="tx2"/>
                </a:solidFill>
              </a:rPr>
              <a:t>Капта</a:t>
            </a:r>
            <a:r>
              <a:rPr lang="sr-Cyrl-CS" sz="2400" b="1">
                <a:solidFill>
                  <a:schemeClr val="tx2"/>
                </a:solidFill>
              </a:rPr>
              <a:t>ж</a:t>
            </a:r>
            <a:r>
              <a:rPr lang="en-US" sz="2400" b="1">
                <a:solidFill>
                  <a:schemeClr val="tx2"/>
                </a:solidFill>
              </a:rPr>
              <a:t>е атмосферске воде (</a:t>
            </a:r>
            <a:r>
              <a:rPr lang="en-US" sz="2400" b="1" i="1">
                <a:solidFill>
                  <a:schemeClr val="tx2"/>
                </a:solidFill>
              </a:rPr>
              <a:t>цистерна, </a:t>
            </a:r>
            <a:r>
              <a:rPr lang="sr-Cyrl-CS" sz="2400" b="1" i="1">
                <a:solidFill>
                  <a:schemeClr val="tx2"/>
                </a:solidFill>
              </a:rPr>
              <a:t>ч</a:t>
            </a:r>
            <a:r>
              <a:rPr lang="en-US" sz="2400" b="1" i="1">
                <a:solidFill>
                  <a:schemeClr val="tx2"/>
                </a:solidFill>
              </a:rPr>
              <a:t>атрља</a:t>
            </a:r>
            <a:r>
              <a:rPr lang="en-US" sz="2400" b="1">
                <a:solidFill>
                  <a:schemeClr val="tx2"/>
                </a:solidFill>
              </a:rPr>
              <a:t>).</a:t>
            </a:r>
          </a:p>
          <a:p>
            <a:pPr lvl="1" algn="just">
              <a:buFontTx/>
              <a:buChar char="•"/>
            </a:pPr>
            <a:r>
              <a:rPr lang="en-US" sz="2400" b="1">
                <a:solidFill>
                  <a:schemeClr val="hlink"/>
                </a:solidFill>
              </a:rPr>
              <a:t>Капта</a:t>
            </a:r>
            <a:r>
              <a:rPr lang="sr-Cyrl-CS" sz="2400" b="1">
                <a:solidFill>
                  <a:schemeClr val="hlink"/>
                </a:solidFill>
              </a:rPr>
              <a:t>ж</a:t>
            </a:r>
            <a:r>
              <a:rPr lang="en-US" sz="2400" b="1">
                <a:solidFill>
                  <a:schemeClr val="hlink"/>
                </a:solidFill>
              </a:rPr>
              <a:t>е подземних вода (</a:t>
            </a:r>
            <a:r>
              <a:rPr lang="en-US" sz="2400" b="1" i="1">
                <a:solidFill>
                  <a:schemeClr val="hlink"/>
                </a:solidFill>
              </a:rPr>
              <a:t>капта</a:t>
            </a:r>
            <a:r>
              <a:rPr lang="sr-Cyrl-CS" sz="2400" b="1" i="1">
                <a:solidFill>
                  <a:schemeClr val="hlink"/>
                </a:solidFill>
              </a:rPr>
              <a:t>ж</a:t>
            </a:r>
            <a:r>
              <a:rPr lang="en-US" sz="2400" b="1" i="1">
                <a:solidFill>
                  <a:schemeClr val="hlink"/>
                </a:solidFill>
              </a:rPr>
              <a:t>а извора, сливно и бунари</a:t>
            </a:r>
            <a:r>
              <a:rPr lang="en-US" sz="2400" b="1">
                <a:solidFill>
                  <a:schemeClr val="hlink"/>
                </a:solidFill>
              </a:rPr>
              <a:t>).</a:t>
            </a:r>
          </a:p>
          <a:p>
            <a:pPr lvl="1" algn="just">
              <a:buFontTx/>
              <a:buChar char="•"/>
            </a:pPr>
            <a:r>
              <a:rPr lang="en-US" sz="2400" b="1">
                <a:solidFill>
                  <a:srgbClr val="000066"/>
                </a:solidFill>
              </a:rPr>
              <a:t>Капта</a:t>
            </a:r>
            <a:r>
              <a:rPr lang="sr-Cyrl-CS" sz="2400" b="1">
                <a:solidFill>
                  <a:srgbClr val="000066"/>
                </a:solidFill>
              </a:rPr>
              <a:t>ж</a:t>
            </a:r>
            <a:r>
              <a:rPr lang="en-US" sz="2400" b="1">
                <a:solidFill>
                  <a:srgbClr val="000066"/>
                </a:solidFill>
              </a:rPr>
              <a:t>е-захвати повр</a:t>
            </a:r>
            <a:r>
              <a:rPr lang="sr-Latn-CS" sz="2400" b="1">
                <a:solidFill>
                  <a:srgbClr val="000066"/>
                </a:solidFill>
              </a:rPr>
              <a:t>ш</a:t>
            </a:r>
            <a:r>
              <a:rPr lang="en-US" sz="2400" b="1">
                <a:solidFill>
                  <a:srgbClr val="000066"/>
                </a:solidFill>
              </a:rPr>
              <a:t>инских вода.</a:t>
            </a:r>
          </a:p>
          <a:p>
            <a:pPr>
              <a:spcBef>
                <a:spcPct val="50000"/>
              </a:spcBef>
            </a:pPr>
            <a:endParaRPr lang="en-US" sz="240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advTm="37131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ext Box 3"/>
          <p:cNvSpPr txBox="1">
            <a:spLocks noChangeArrowheads="1"/>
          </p:cNvSpPr>
          <p:nvPr/>
        </p:nvSpPr>
        <p:spPr bwMode="auto">
          <a:xfrm>
            <a:off x="468313" y="333375"/>
            <a:ext cx="7970837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latin typeface="HelveticaPlain" pitchFamily="2" charset="0"/>
              </a:rPr>
              <a:t>ЈАВНО ВОДОСНАБДЕВАЊЕ </a:t>
            </a:r>
          </a:p>
          <a:p>
            <a:pPr algn="just"/>
            <a:r>
              <a:rPr lang="en-US" sz="2400" b="1">
                <a:latin typeface="HelveticaPlain" pitchFamily="2" charset="0"/>
              </a:rPr>
              <a:t> </a:t>
            </a:r>
          </a:p>
          <a:p>
            <a:pPr algn="just"/>
            <a:r>
              <a:rPr lang="en-US" sz="2400" b="1">
                <a:latin typeface="HelveticaPlain" pitchFamily="2" charset="0"/>
              </a:rPr>
              <a:t>је снабдевање водом за пи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е ви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е од 5 дома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инстав</a:t>
            </a:r>
            <a:r>
              <a:rPr lang="sr-Latn-CS" sz="2400" b="1"/>
              <a:t>а (</a:t>
            </a:r>
            <a:r>
              <a:rPr lang="en-US" sz="2400" b="1">
                <a:latin typeface="HelveticaPlain" pitchFamily="2" charset="0"/>
              </a:rPr>
              <a:t>ви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е од 20 становника</a:t>
            </a:r>
            <a:r>
              <a:rPr lang="sr-Latn-CS" sz="2400" b="1"/>
              <a:t>)</a:t>
            </a:r>
            <a:r>
              <a:rPr lang="en-US" sz="2400" b="1">
                <a:latin typeface="HelveticaPlain" pitchFamily="2" charset="0"/>
              </a:rPr>
              <a:t>, снабдевање из сопствених објеката предузе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а и других правних лица или предузетника који производе и/или вр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е промет 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ивотних намирница и снабдевање јавних објеката (образовно-васпитне,туристи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ко-угоститељске, саобраћајне организације и др.)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ЕКВИВАЛЕНТНИ СТАНОВНИК (ЕС)</a:t>
            </a:r>
          </a:p>
          <a:p>
            <a:pPr algn="just"/>
            <a:r>
              <a:rPr lang="en-US" sz="2400" b="1">
                <a:latin typeface="HelveticaPlain" pitchFamily="2" charset="0"/>
              </a:rPr>
              <a:t>	</a:t>
            </a:r>
          </a:p>
          <a:p>
            <a:pPr algn="just"/>
            <a:r>
              <a:rPr lang="en-US" sz="2400" b="1">
                <a:latin typeface="HelveticaPlain" pitchFamily="2" charset="0"/>
              </a:rPr>
              <a:t>је потро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ња воде од 150 литара на дан.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22594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1258888" y="260350"/>
            <a:ext cx="7696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sz="3200" b="1">
                <a:latin typeface="HelveticaPlain" pitchFamily="2" charset="0"/>
              </a:rPr>
              <a:t>ВОДОВОД</a:t>
            </a:r>
            <a:endParaRPr lang="en-US" sz="3200" b="1">
              <a:latin typeface="HelveticaPlain" pitchFamily="2" charset="0"/>
            </a:endParaRP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323850" y="1125538"/>
            <a:ext cx="8439150" cy="50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latin typeface="HelveticaPlain" pitchFamily="2" charset="0"/>
              </a:rPr>
              <a:t>је систем за снабдевање водом за пи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е који има најмање уре</a:t>
            </a:r>
            <a:r>
              <a:rPr lang="sr-Cyrl-CS" sz="2400" b="1">
                <a:latin typeface="HelveticaPlain" pitchFamily="2" charset="0"/>
              </a:rPr>
              <a:t>ђ</a:t>
            </a:r>
            <a:r>
              <a:rPr lang="en-US" sz="2400" b="1">
                <a:latin typeface="HelveticaPlain" pitchFamily="2" charset="0"/>
              </a:rPr>
              <a:t>ено и за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ти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ено извори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те, капта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у, резервоар и водоводну мре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у.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ВОДОВОДНА МРЕ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А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је систем цеви за одвод воде од капта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е или уре</a:t>
            </a:r>
            <a:r>
              <a:rPr lang="sr-Cyrl-CS" sz="2400" b="1">
                <a:latin typeface="HelveticaPlain" pitchFamily="2" charset="0"/>
              </a:rPr>
              <a:t>ђ</a:t>
            </a:r>
            <a:r>
              <a:rPr lang="en-US" sz="2400" b="1">
                <a:latin typeface="HelveticaPlain" pitchFamily="2" charset="0"/>
              </a:rPr>
              <a:t>аја за пре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и</a:t>
            </a:r>
            <a:r>
              <a:rPr lang="sr-Cyrl-CS" sz="2400" b="1">
                <a:latin typeface="HelveticaPlain" pitchFamily="2" charset="0"/>
              </a:rPr>
              <a:t>шћ</a:t>
            </a:r>
            <a:r>
              <a:rPr lang="en-US" sz="2400" b="1">
                <a:latin typeface="HelveticaPlain" pitchFamily="2" charset="0"/>
              </a:rPr>
              <a:t>авање воде до резервоара и од резервоара до потро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а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а воде за пи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е (хидранти и вентили су саставни део водоводне мре</a:t>
            </a:r>
            <a:r>
              <a:rPr lang="sr-Cyrl-CS" sz="2400" b="1">
                <a:latin typeface="HelveticaPlain" pitchFamily="2" charset="0"/>
              </a:rPr>
              <a:t>ж</a:t>
            </a:r>
            <a:r>
              <a:rPr lang="en-US" sz="2400" b="1">
                <a:latin typeface="HelveticaPlain" pitchFamily="2" charset="0"/>
              </a:rPr>
              <a:t>е).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000" b="1">
                <a:latin typeface="HelveticaPlain" pitchFamily="2" charset="0"/>
              </a:rPr>
              <a:t>Делови су :</a:t>
            </a:r>
          </a:p>
          <a:p>
            <a:pPr lvl="2" algn="just">
              <a:buFont typeface="Wingdings" pitchFamily="2" charset="2"/>
              <a:buChar char="Ø"/>
            </a:pPr>
            <a:r>
              <a:rPr lang="en-US" sz="2000" b="1">
                <a:latin typeface="HelveticaPlain" pitchFamily="2" charset="0"/>
              </a:rPr>
              <a:t>главни вод </a:t>
            </a:r>
            <a:endParaRPr lang="sr-Latn-CS" sz="2000" b="1"/>
          </a:p>
          <a:p>
            <a:pPr lvl="2" algn="just">
              <a:buFont typeface="Wingdings" pitchFamily="2" charset="2"/>
              <a:buChar char="Ø"/>
            </a:pPr>
            <a:r>
              <a:rPr lang="en-US" sz="2000" b="1">
                <a:latin typeface="HelveticaPlain" pitchFamily="2" charset="0"/>
              </a:rPr>
              <a:t>разводна мре</a:t>
            </a:r>
            <a:r>
              <a:rPr lang="sr-Cyrl-CS" sz="2000" b="1">
                <a:latin typeface="HelveticaPlain" pitchFamily="2" charset="0"/>
              </a:rPr>
              <a:t>ж</a:t>
            </a:r>
            <a:r>
              <a:rPr lang="en-US" sz="2000" b="1">
                <a:latin typeface="HelveticaPlain" pitchFamily="2" charset="0"/>
              </a:rPr>
              <a:t>а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38715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611188" y="1196975"/>
            <a:ext cx="783431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latin typeface="HelveticaPlain" pitchFamily="2" charset="0"/>
              </a:rPr>
              <a:t>је скуп поступака којима се  поправљају микробиоло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ка, биоло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ка, физи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ка, физи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кохемијска, хемијска и радиоло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ка својства сирове воде да би се користила као вода за пи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е.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323850" y="-26988"/>
            <a:ext cx="7905750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HelveticaPlain" pitchFamily="2" charset="0"/>
              </a:rPr>
              <a:t>ПОПРАВКА КВАЛИТЕТА ВОДЕ</a:t>
            </a:r>
          </a:p>
          <a:p>
            <a:r>
              <a:rPr lang="en-US" sz="3200" b="1" i="1">
                <a:latin typeface="HelveticaPlain" pitchFamily="2" charset="0"/>
              </a:rPr>
              <a:t>(ПРЕРАДА-ПРЕ</a:t>
            </a:r>
            <a:r>
              <a:rPr lang="sr-Cyrl-CS" sz="3200" b="1" i="1">
                <a:latin typeface="HelveticaPlain" pitchFamily="2" charset="0"/>
              </a:rPr>
              <a:t>Ч</a:t>
            </a:r>
            <a:r>
              <a:rPr lang="en-US" sz="3200" b="1" i="1">
                <a:latin typeface="HelveticaPlain" pitchFamily="2" charset="0"/>
              </a:rPr>
              <a:t>И</a:t>
            </a:r>
            <a:r>
              <a:rPr lang="sr-Cyrl-CS" sz="3200" b="1" i="1">
                <a:latin typeface="HelveticaPlain" pitchFamily="2" charset="0"/>
              </a:rPr>
              <a:t>ШЋ</a:t>
            </a:r>
            <a:r>
              <a:rPr lang="en-US" sz="3200" b="1" i="1">
                <a:latin typeface="HelveticaPlain" pitchFamily="2" charset="0"/>
              </a:rPr>
              <a:t>АВАЊЕ ВОДЕ)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8375" name="Text Box 3"/>
          <p:cNvSpPr txBox="1">
            <a:spLocks noChangeArrowheads="1"/>
          </p:cNvSpPr>
          <p:nvPr/>
        </p:nvSpPr>
        <p:spPr bwMode="auto">
          <a:xfrm>
            <a:off x="838200" y="3644900"/>
            <a:ext cx="798195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HelveticaPlain" pitchFamily="2" charset="0"/>
              </a:rPr>
              <a:t>МЕТОДЕ ПОПРАВКЕ КВАЛИТЕТА ВОДЕ</a:t>
            </a:r>
          </a:p>
          <a:p>
            <a:pPr algn="just"/>
            <a:endParaRPr lang="en-US" sz="2800" b="1">
              <a:latin typeface="HelveticaPlain" pitchFamily="2" charset="0"/>
            </a:endParaRPr>
          </a:p>
          <a:p>
            <a:pPr lvl="2" algn="just">
              <a:buFontTx/>
              <a:buChar char="•"/>
            </a:pPr>
            <a:r>
              <a:rPr lang="sr-Latn-CS" sz="2800" b="1">
                <a:solidFill>
                  <a:schemeClr val="hlink"/>
                </a:solidFill>
              </a:rPr>
              <a:t>1. </a:t>
            </a:r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МЕХАНИ</a:t>
            </a:r>
            <a:r>
              <a:rPr lang="sr-Cyrl-CS" sz="2800" b="1">
                <a:solidFill>
                  <a:schemeClr val="hlink"/>
                </a:solidFill>
                <a:latin typeface="HelveticaPlain" pitchFamily="2" charset="0"/>
              </a:rPr>
              <a:t>Ч</a:t>
            </a:r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КЕ</a:t>
            </a:r>
          </a:p>
          <a:p>
            <a:pPr lvl="2" algn="just">
              <a:buFontTx/>
              <a:buChar char="•"/>
            </a:pPr>
            <a:endParaRPr lang="en-US" b="1">
              <a:solidFill>
                <a:schemeClr val="hlink"/>
              </a:solidFill>
              <a:latin typeface="HelveticaPlain" pitchFamily="2" charset="0"/>
            </a:endParaRPr>
          </a:p>
          <a:p>
            <a:pPr lvl="2" algn="just">
              <a:buFontTx/>
              <a:buChar char="•"/>
            </a:pPr>
            <a:r>
              <a:rPr lang="sr-Latn-CS" sz="2800" b="1">
                <a:solidFill>
                  <a:schemeClr val="folHlink"/>
                </a:solidFill>
              </a:rPr>
              <a:t>2. </a:t>
            </a:r>
            <a:r>
              <a:rPr lang="en-US" sz="2800" b="1">
                <a:solidFill>
                  <a:schemeClr val="folHlink"/>
                </a:solidFill>
                <a:latin typeface="HelveticaPlain" pitchFamily="2" charset="0"/>
              </a:rPr>
              <a:t>ФИЗИ</a:t>
            </a:r>
            <a:r>
              <a:rPr lang="sr-Cyrl-CS" sz="2800" b="1">
                <a:solidFill>
                  <a:schemeClr val="folHlink"/>
                </a:solidFill>
                <a:latin typeface="HelveticaPlain" pitchFamily="2" charset="0"/>
              </a:rPr>
              <a:t>Ч</a:t>
            </a:r>
            <a:r>
              <a:rPr lang="en-US" sz="2800" b="1">
                <a:solidFill>
                  <a:schemeClr val="folHlink"/>
                </a:solidFill>
                <a:latin typeface="HelveticaPlain" pitchFamily="2" charset="0"/>
              </a:rPr>
              <a:t>КЕ</a:t>
            </a:r>
          </a:p>
          <a:p>
            <a:pPr lvl="2" algn="just">
              <a:buFontTx/>
              <a:buChar char="•"/>
            </a:pPr>
            <a:endParaRPr lang="en-US" b="1">
              <a:solidFill>
                <a:schemeClr val="folHlink"/>
              </a:solidFill>
              <a:latin typeface="HelveticaPlain" pitchFamily="2" charset="0"/>
            </a:endParaRPr>
          </a:p>
          <a:p>
            <a:pPr lvl="2" algn="just">
              <a:buFontTx/>
              <a:buChar char="•"/>
            </a:pPr>
            <a:r>
              <a:rPr lang="sr-Latn-CS" sz="2800" b="1">
                <a:solidFill>
                  <a:srgbClr val="FF0066"/>
                </a:solidFill>
              </a:rPr>
              <a:t>3. </a:t>
            </a:r>
            <a:r>
              <a:rPr lang="en-US" sz="2800" b="1">
                <a:solidFill>
                  <a:srgbClr val="FF0066"/>
                </a:solidFill>
                <a:latin typeface="HelveticaPlain" pitchFamily="2" charset="0"/>
              </a:rPr>
              <a:t>ХЕМИЈСКЕ</a:t>
            </a:r>
          </a:p>
          <a:p>
            <a:pPr>
              <a:spcBef>
                <a:spcPct val="50000"/>
              </a:spcBef>
            </a:pPr>
            <a:endParaRPr lang="en-US" sz="2400">
              <a:solidFill>
                <a:srgbClr val="FF006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967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611188" y="1412875"/>
            <a:ext cx="7315200" cy="368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Latn-CS" sz="2800" b="1">
                <a:solidFill>
                  <a:schemeClr val="hlink"/>
                </a:solidFill>
              </a:rPr>
              <a:t>1. </a:t>
            </a:r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МЕХАНИ</a:t>
            </a:r>
            <a:r>
              <a:rPr lang="sr-Cyrl-CS" sz="2800" b="1">
                <a:solidFill>
                  <a:schemeClr val="hlink"/>
                </a:solidFill>
                <a:latin typeface="HelveticaPlain" pitchFamily="2" charset="0"/>
              </a:rPr>
              <a:t>Ч</a:t>
            </a:r>
            <a:r>
              <a:rPr lang="en-US" sz="2800" b="1">
                <a:solidFill>
                  <a:schemeClr val="hlink"/>
                </a:solidFill>
                <a:latin typeface="HelveticaPlain" pitchFamily="2" charset="0"/>
              </a:rPr>
              <a:t>КЕ МЕТОДЕ</a:t>
            </a:r>
          </a:p>
          <a:p>
            <a:pPr algn="just"/>
            <a:endParaRPr lang="en-US" sz="2800" b="1">
              <a:solidFill>
                <a:schemeClr val="hlink"/>
              </a:solidFill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Користе се само за претходну поправку квалитета повр</a:t>
            </a:r>
            <a:r>
              <a:rPr lang="sr-Cyrl-CS" sz="2400" b="1">
                <a:latin typeface="HelveticaPlain" pitchFamily="2" charset="0"/>
              </a:rPr>
              <a:t>ш</a:t>
            </a:r>
            <a:r>
              <a:rPr lang="en-US" sz="2400" b="1">
                <a:latin typeface="HelveticaPlain" pitchFamily="2" charset="0"/>
              </a:rPr>
              <a:t>инских вода.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Подразумевају употребу механи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ких средстава (</a:t>
            </a:r>
            <a:r>
              <a:rPr lang="en-US" sz="2400" i="1">
                <a:solidFill>
                  <a:schemeClr val="hlink"/>
                </a:solidFill>
                <a:latin typeface="HelveticaPlain" pitchFamily="2" charset="0"/>
              </a:rPr>
              <a:t>ре</a:t>
            </a:r>
            <a:r>
              <a:rPr lang="sr-Cyrl-CS" sz="2400" i="1">
                <a:solidFill>
                  <a:schemeClr val="hlink"/>
                </a:solidFill>
                <a:latin typeface="HelveticaPlain" pitchFamily="2" charset="0"/>
              </a:rPr>
              <a:t>ш</a:t>
            </a:r>
            <a:r>
              <a:rPr lang="en-US" sz="2400" i="1">
                <a:solidFill>
                  <a:schemeClr val="hlink"/>
                </a:solidFill>
                <a:latin typeface="HelveticaPlain" pitchFamily="2" charset="0"/>
              </a:rPr>
              <a:t>етки и сита</a:t>
            </a:r>
            <a:r>
              <a:rPr lang="en-US" sz="2400" b="1">
                <a:latin typeface="HelveticaPlain" pitchFamily="2" charset="0"/>
              </a:rPr>
              <a:t>) за отклањање крупних пливају</a:t>
            </a:r>
            <a:r>
              <a:rPr lang="sr-Cyrl-CS" sz="2400" b="1">
                <a:latin typeface="HelveticaPlain" pitchFamily="2" charset="0"/>
              </a:rPr>
              <a:t>ћ</a:t>
            </a:r>
            <a:r>
              <a:rPr lang="en-US" sz="2400" b="1">
                <a:latin typeface="HelveticaPlain" pitchFamily="2" charset="0"/>
              </a:rPr>
              <a:t>их и суспендованих 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естица</a:t>
            </a:r>
            <a:r>
              <a:rPr lang="en-US" sz="2400" b="1">
                <a:solidFill>
                  <a:srgbClr val="0000CC"/>
                </a:solidFill>
                <a:latin typeface="HelveticaPlain" pitchFamily="2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22553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468313" y="1125538"/>
            <a:ext cx="7678737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Latn-CS" sz="2400" b="1">
                <a:solidFill>
                  <a:schemeClr val="folHlink"/>
                </a:solidFill>
              </a:rPr>
              <a:t>2. </a:t>
            </a:r>
            <a:r>
              <a:rPr lang="en-US" sz="2400" b="1">
                <a:solidFill>
                  <a:schemeClr val="folHlink"/>
                </a:solidFill>
                <a:latin typeface="HelveticaPlain" pitchFamily="2" charset="0"/>
              </a:rPr>
              <a:t>ФИЗИ</a:t>
            </a:r>
            <a:r>
              <a:rPr lang="sr-Cyrl-CS" sz="2400" b="1">
                <a:solidFill>
                  <a:schemeClr val="folHlink"/>
                </a:solidFill>
                <a:latin typeface="HelveticaPlain" pitchFamily="2" charset="0"/>
              </a:rPr>
              <a:t>Ч</a:t>
            </a:r>
            <a:r>
              <a:rPr lang="en-US" sz="2400" b="1">
                <a:solidFill>
                  <a:schemeClr val="folHlink"/>
                </a:solidFill>
                <a:latin typeface="HelveticaPlain" pitchFamily="2" charset="0"/>
              </a:rPr>
              <a:t>КЕ МЕТОДЕ</a:t>
            </a:r>
          </a:p>
          <a:p>
            <a:pPr algn="just"/>
            <a:endParaRPr lang="en-US" sz="2400" b="1">
              <a:solidFill>
                <a:schemeClr val="folHlink"/>
              </a:solidFill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Користе физи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ке вели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ине (</a:t>
            </a:r>
            <a:r>
              <a:rPr lang="en-US" sz="2400" i="1">
                <a:latin typeface="HelveticaPlain" pitchFamily="2" charset="0"/>
              </a:rPr>
              <a:t>Земљину те</a:t>
            </a:r>
            <a:r>
              <a:rPr lang="sr-Cyrl-CS" sz="2400" i="1">
                <a:latin typeface="HelveticaPlain" pitchFamily="2" charset="0"/>
              </a:rPr>
              <a:t>ж</a:t>
            </a:r>
            <a:r>
              <a:rPr lang="en-US" sz="2400" i="1">
                <a:latin typeface="HelveticaPlain" pitchFamily="2" charset="0"/>
              </a:rPr>
              <a:t>у, топлоту, ваздух, ултраљуби</a:t>
            </a:r>
            <a:r>
              <a:rPr lang="sr-Cyrl-CS" sz="2400" i="1">
                <a:latin typeface="HelveticaPlain" pitchFamily="2" charset="0"/>
              </a:rPr>
              <a:t>ч</a:t>
            </a:r>
            <a:r>
              <a:rPr lang="en-US" sz="2400" i="1">
                <a:latin typeface="HelveticaPlain" pitchFamily="2" charset="0"/>
              </a:rPr>
              <a:t>асто зра</a:t>
            </a:r>
            <a:r>
              <a:rPr lang="sr-Cyrl-CS" sz="2400" i="1">
                <a:latin typeface="HelveticaPlain" pitchFamily="2" charset="0"/>
              </a:rPr>
              <a:t>ч</a:t>
            </a:r>
            <a:r>
              <a:rPr lang="en-US" sz="2400" i="1">
                <a:latin typeface="HelveticaPlain" pitchFamily="2" charset="0"/>
              </a:rPr>
              <a:t>ење</a:t>
            </a:r>
            <a:r>
              <a:rPr lang="en-US" sz="2400" b="1">
                <a:latin typeface="HelveticaPlain" pitchFamily="2" charset="0"/>
              </a:rPr>
              <a:t>) за поправку квалитета воде.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Нај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е</a:t>
            </a:r>
            <a:r>
              <a:rPr lang="sr-Cyrl-CS" sz="2400" b="1">
                <a:latin typeface="HelveticaPlain" pitchFamily="2" charset="0"/>
              </a:rPr>
              <a:t>шћ</a:t>
            </a:r>
            <a:r>
              <a:rPr lang="en-US" sz="2400" b="1">
                <a:latin typeface="HelveticaPlain" pitchFamily="2" charset="0"/>
              </a:rPr>
              <a:t>е кори</a:t>
            </a:r>
            <a:r>
              <a:rPr lang="sr-Cyrl-CS" sz="2400" b="1">
                <a:latin typeface="HelveticaPlain" pitchFamily="2" charset="0"/>
              </a:rPr>
              <a:t>шћ</a:t>
            </a:r>
            <a:r>
              <a:rPr lang="en-US" sz="2400" b="1">
                <a:latin typeface="HelveticaPlain" pitchFamily="2" charset="0"/>
              </a:rPr>
              <a:t>ене методе су: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lvl="1" algn="just">
              <a:buFontTx/>
              <a:buChar char="•"/>
            </a:pPr>
            <a:r>
              <a:rPr lang="sr-Latn-CS" sz="2400" b="1" i="1">
                <a:solidFill>
                  <a:schemeClr val="folHlink"/>
                </a:solidFill>
              </a:rPr>
              <a:t>А)</a:t>
            </a:r>
            <a:r>
              <a:rPr lang="en-US" sz="2400" b="1" i="1">
                <a:solidFill>
                  <a:schemeClr val="folHlink"/>
                </a:solidFill>
                <a:latin typeface="HelveticaPlain" pitchFamily="2" charset="0"/>
              </a:rPr>
              <a:t>ТАЛО</a:t>
            </a:r>
            <a:r>
              <a:rPr lang="sr-Cyrl-CS" sz="2400" b="1" i="1">
                <a:solidFill>
                  <a:schemeClr val="folHlink"/>
                </a:solidFill>
                <a:latin typeface="HelveticaPlain" pitchFamily="2" charset="0"/>
              </a:rPr>
              <a:t>Ж</a:t>
            </a:r>
            <a:r>
              <a:rPr lang="en-US" sz="2400" b="1" i="1">
                <a:solidFill>
                  <a:schemeClr val="folHlink"/>
                </a:solidFill>
                <a:latin typeface="HelveticaPlain" pitchFamily="2" charset="0"/>
              </a:rPr>
              <a:t>ЕЊЕ (</a:t>
            </a:r>
            <a:r>
              <a:rPr lang="en-US" sz="2400" i="1">
                <a:solidFill>
                  <a:schemeClr val="folHlink"/>
                </a:solidFill>
                <a:latin typeface="HelveticaPlain" pitchFamily="2" charset="0"/>
              </a:rPr>
              <a:t>седиментација</a:t>
            </a:r>
            <a:r>
              <a:rPr lang="en-US" sz="2400" b="1" i="1">
                <a:solidFill>
                  <a:schemeClr val="folHlink"/>
                </a:solidFill>
                <a:latin typeface="HelveticaPlain" pitchFamily="2" charset="0"/>
              </a:rPr>
              <a:t>),</a:t>
            </a:r>
          </a:p>
          <a:p>
            <a:pPr lvl="1" algn="just">
              <a:buFontTx/>
              <a:buChar char="•"/>
            </a:pPr>
            <a:r>
              <a:rPr lang="sr-Latn-CS" sz="2400" b="1" i="1">
                <a:solidFill>
                  <a:schemeClr val="folHlink"/>
                </a:solidFill>
              </a:rPr>
              <a:t>Б)</a:t>
            </a:r>
            <a:r>
              <a:rPr lang="en-US" sz="2400" b="1" i="1">
                <a:solidFill>
                  <a:schemeClr val="folHlink"/>
                </a:solidFill>
                <a:latin typeface="HelveticaPlain" pitchFamily="2" charset="0"/>
              </a:rPr>
              <a:t>ФИЛТРАЦИЈА,</a:t>
            </a:r>
          </a:p>
          <a:p>
            <a:pPr lvl="1" algn="just">
              <a:buFontTx/>
              <a:buChar char="•"/>
            </a:pPr>
            <a:r>
              <a:rPr lang="sr-Latn-CS" sz="2400" b="1" i="1">
                <a:solidFill>
                  <a:schemeClr val="folHlink"/>
                </a:solidFill>
              </a:rPr>
              <a:t>В)</a:t>
            </a:r>
            <a:r>
              <a:rPr lang="en-US" sz="2400" b="1" i="1">
                <a:solidFill>
                  <a:schemeClr val="folHlink"/>
                </a:solidFill>
                <a:latin typeface="HelveticaPlain" pitchFamily="2" charset="0"/>
              </a:rPr>
              <a:t>АЕРАЦИЈА,</a:t>
            </a:r>
          </a:p>
          <a:p>
            <a:pPr lvl="1" algn="just">
              <a:buFontTx/>
              <a:buChar char="•"/>
            </a:pPr>
            <a:r>
              <a:rPr lang="sr-Latn-CS" sz="2400" b="1" i="1">
                <a:solidFill>
                  <a:schemeClr val="folHlink"/>
                </a:solidFill>
              </a:rPr>
              <a:t>Г)</a:t>
            </a:r>
            <a:r>
              <a:rPr lang="en-US" sz="2400" b="1" i="1">
                <a:solidFill>
                  <a:schemeClr val="folHlink"/>
                </a:solidFill>
                <a:latin typeface="HelveticaPlain" pitchFamily="2" charset="0"/>
              </a:rPr>
              <a:t>ДЕЗИНФЕКЦИЈА</a:t>
            </a:r>
            <a:r>
              <a:rPr lang="en-US" sz="2400" b="1" i="1">
                <a:latin typeface="HelveticaPlain" pitchFamily="2" charset="0"/>
              </a:rPr>
              <a:t> (</a:t>
            </a:r>
            <a:r>
              <a:rPr lang="en-US" sz="2400" i="1">
                <a:latin typeface="HelveticaPlain" pitchFamily="2" charset="0"/>
              </a:rPr>
              <a:t>топлотом, УВ зра</a:t>
            </a:r>
            <a:r>
              <a:rPr lang="sr-Cyrl-CS" sz="2400" i="1">
                <a:latin typeface="HelveticaPlain" pitchFamily="2" charset="0"/>
              </a:rPr>
              <a:t>ч</a:t>
            </a:r>
            <a:r>
              <a:rPr lang="en-US" sz="2400" i="1">
                <a:latin typeface="HelveticaPlain" pitchFamily="2" charset="0"/>
              </a:rPr>
              <a:t>ење</a:t>
            </a:r>
            <a:r>
              <a:rPr lang="en-US" sz="2400" b="1" i="1">
                <a:latin typeface="HelveticaPlain" pitchFamily="2" charset="0"/>
              </a:rPr>
              <a:t>).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19566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838200" y="1600200"/>
            <a:ext cx="6781800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2400" b="1">
                <a:solidFill>
                  <a:srgbClr val="FF0066"/>
                </a:solidFill>
              </a:rPr>
              <a:t>3. </a:t>
            </a:r>
            <a:r>
              <a:rPr lang="en-US" sz="2400" b="1">
                <a:solidFill>
                  <a:srgbClr val="FF0066"/>
                </a:solidFill>
                <a:latin typeface="HelveticaPlain" pitchFamily="2" charset="0"/>
              </a:rPr>
              <a:t>ХЕМИЈСКЕ МЕТОДЕ</a:t>
            </a:r>
          </a:p>
          <a:p>
            <a:pPr algn="just"/>
            <a:endParaRPr lang="en-US" sz="2400" b="1">
              <a:solidFill>
                <a:srgbClr val="FF0066"/>
              </a:solidFill>
              <a:latin typeface="HelveticaPlain" pitchFamily="2" charset="0"/>
            </a:endParaRPr>
          </a:p>
          <a:p>
            <a:pPr algn="just"/>
            <a:r>
              <a:rPr lang="en-US" sz="2400" b="1">
                <a:latin typeface="HelveticaPlain" pitchFamily="2" charset="0"/>
              </a:rPr>
              <a:t>Користе хемијске супстанције </a:t>
            </a:r>
          </a:p>
          <a:p>
            <a:pPr algn="just"/>
            <a:r>
              <a:rPr lang="en-US" sz="2400" b="1">
                <a:latin typeface="HelveticaPlain" pitchFamily="2" charset="0"/>
              </a:rPr>
              <a:t>Нај</a:t>
            </a:r>
            <a:r>
              <a:rPr lang="sr-Cyrl-CS" sz="2400" b="1">
                <a:latin typeface="HelveticaPlain" pitchFamily="2" charset="0"/>
              </a:rPr>
              <a:t>ч</a:t>
            </a:r>
            <a:r>
              <a:rPr lang="en-US" sz="2400" b="1">
                <a:latin typeface="HelveticaPlain" pitchFamily="2" charset="0"/>
              </a:rPr>
              <a:t>е</a:t>
            </a:r>
            <a:r>
              <a:rPr lang="sr-Cyrl-CS" sz="2400" b="1">
                <a:latin typeface="HelveticaPlain" pitchFamily="2" charset="0"/>
              </a:rPr>
              <a:t>шћ</a:t>
            </a:r>
            <a:r>
              <a:rPr lang="en-US" sz="2400" b="1">
                <a:latin typeface="HelveticaPlain" pitchFamily="2" charset="0"/>
              </a:rPr>
              <a:t>е кори</a:t>
            </a:r>
            <a:r>
              <a:rPr lang="sr-Cyrl-CS" sz="2400" b="1">
                <a:latin typeface="HelveticaPlain" pitchFamily="2" charset="0"/>
              </a:rPr>
              <a:t>шћ</a:t>
            </a:r>
            <a:r>
              <a:rPr lang="en-US" sz="2400" b="1">
                <a:latin typeface="HelveticaPlain" pitchFamily="2" charset="0"/>
              </a:rPr>
              <a:t>ене методе су: </a:t>
            </a:r>
          </a:p>
          <a:p>
            <a:pPr algn="just"/>
            <a:endParaRPr lang="en-US" sz="2400" b="1">
              <a:latin typeface="HelveticaPlain" pitchFamily="2" charset="0"/>
            </a:endParaRPr>
          </a:p>
          <a:p>
            <a:pPr lvl="2" algn="just">
              <a:buFontTx/>
              <a:buChar char="•"/>
            </a:pPr>
            <a:r>
              <a:rPr lang="sr-Latn-CS" sz="2400" b="1" i="1">
                <a:solidFill>
                  <a:srgbClr val="FF0066"/>
                </a:solidFill>
              </a:rPr>
              <a:t>А) </a:t>
            </a:r>
            <a:r>
              <a:rPr lang="en-US" sz="2400" b="1" i="1">
                <a:solidFill>
                  <a:srgbClr val="FF0066"/>
                </a:solidFill>
                <a:latin typeface="HelveticaPlain" pitchFamily="2" charset="0"/>
              </a:rPr>
              <a:t>КОАГУЛАЦИЈА (ф</a:t>
            </a:r>
            <a:r>
              <a:rPr lang="en-US" sz="2400" i="1">
                <a:solidFill>
                  <a:srgbClr val="FF0066"/>
                </a:solidFill>
                <a:latin typeface="HelveticaPlain" pitchFamily="2" charset="0"/>
              </a:rPr>
              <a:t>локулација</a:t>
            </a:r>
            <a:r>
              <a:rPr lang="en-US" sz="2400" b="1" i="1">
                <a:solidFill>
                  <a:srgbClr val="FF0066"/>
                </a:solidFill>
                <a:latin typeface="HelveticaPlain" pitchFamily="2" charset="0"/>
              </a:rPr>
              <a:t>)</a:t>
            </a:r>
          </a:p>
          <a:p>
            <a:pPr lvl="2" algn="just">
              <a:buFontTx/>
              <a:buChar char="•"/>
            </a:pPr>
            <a:r>
              <a:rPr lang="sr-Latn-CS" sz="2400" b="1" i="1">
                <a:solidFill>
                  <a:srgbClr val="FF0066"/>
                </a:solidFill>
              </a:rPr>
              <a:t>Б) </a:t>
            </a:r>
            <a:r>
              <a:rPr lang="en-US" sz="2400" b="1" i="1">
                <a:solidFill>
                  <a:srgbClr val="FF0066"/>
                </a:solidFill>
                <a:latin typeface="HelveticaPlain" pitchFamily="2" charset="0"/>
              </a:rPr>
              <a:t>ДЕЗИНФЕКЦИЈА</a:t>
            </a:r>
          </a:p>
          <a:p>
            <a:pPr lvl="2" algn="just">
              <a:buFontTx/>
              <a:buChar char="•"/>
            </a:pPr>
            <a:r>
              <a:rPr lang="sr-Latn-CS" sz="2400" b="1" i="1">
                <a:solidFill>
                  <a:srgbClr val="FF0066"/>
                </a:solidFill>
              </a:rPr>
              <a:t>В) </a:t>
            </a:r>
            <a:r>
              <a:rPr lang="en-US" sz="2400" b="1" i="1">
                <a:solidFill>
                  <a:srgbClr val="FF0066"/>
                </a:solidFill>
                <a:latin typeface="HelveticaPlain" pitchFamily="2" charset="0"/>
              </a:rPr>
              <a:t>ЈОНСКА ИЗМЕНА</a:t>
            </a:r>
          </a:p>
          <a:p>
            <a:pPr>
              <a:spcBef>
                <a:spcPct val="50000"/>
              </a:spcBef>
            </a:pPr>
            <a:endParaRPr lang="en-US" sz="2400" b="1">
              <a:solidFill>
                <a:srgbClr val="FF0066"/>
              </a:solidFill>
              <a:latin typeface="HelveticaPlain" pitchFamily="2" charset="0"/>
            </a:endParaRPr>
          </a:p>
        </p:txBody>
      </p:sp>
    </p:spTree>
  </p:cSld>
  <p:clrMapOvr>
    <a:masterClrMapping/>
  </p:clrMapOvr>
  <p:transition advTm="16133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CS" sz="3200" b="1" smtClean="0">
                <a:latin typeface="Arial" charset="0"/>
              </a:rPr>
              <a:t>ХИГИЈЕНА	</a:t>
            </a:r>
            <a:endParaRPr lang="en-US" sz="3200" b="1" smtClean="0">
              <a:latin typeface="Arial" charset="0"/>
            </a:endParaRPr>
          </a:p>
        </p:txBody>
      </p:sp>
      <p:sp>
        <p:nvSpPr>
          <p:cNvPr id="36045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Cyrl-CS" sz="2000" b="1" smtClean="0">
                <a:latin typeface="Arial" charset="0"/>
              </a:rPr>
              <a:t>ОСНОВНЕ ГРАНЕ ХИГИЈЕНЕ: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b="1" smtClean="0">
                <a:latin typeface="Arial" charset="0"/>
              </a:rPr>
              <a:t>1. КОМУНАЛНА ХИГИЈЕНА </a:t>
            </a:r>
            <a:r>
              <a:rPr lang="sr-Cyrl-CS" sz="2000" smtClean="0">
                <a:latin typeface="Arial" charset="0"/>
              </a:rPr>
              <a:t>(АЕРОЗАГАЂЕЊЕ, ВОДА ЗА ПИЋЕ, ОТПАДНЕ МАТЕРИЈЕ-ЧВРСТ И ТЕЧНИ ОТПАД, ДИСПОЗИЦИЈА, ЗЕМЉИШТЕ)</a:t>
            </a:r>
            <a:r>
              <a:rPr lang="sr-Latn-CS" sz="2000" smtClean="0">
                <a:latin typeface="Arial" charset="0"/>
              </a:rPr>
              <a:t> </a:t>
            </a:r>
            <a:r>
              <a:rPr lang="sr-Cyrl-CS" sz="2000" smtClean="0">
                <a:latin typeface="Arial" charset="0"/>
              </a:rPr>
              <a:t>ЕКОТОКСИКОЛОГИЈА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b="1" smtClean="0">
                <a:latin typeface="Arial" charset="0"/>
              </a:rPr>
              <a:t>2. ХИГИЈЕНА ИСХРАНЕ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b="1" smtClean="0">
                <a:latin typeface="Arial" charset="0"/>
              </a:rPr>
              <a:t>3. ЗДРАВСТВЕНА БЕЗБЕДНОСТ ХРАНЕ</a:t>
            </a:r>
            <a:endParaRPr lang="sr-Latn-CS" sz="2000" b="1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b="1" smtClean="0">
                <a:latin typeface="Arial" charset="0"/>
              </a:rPr>
              <a:t>4. ШКОЛСКА ХИГИЈЕНА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b="1" smtClean="0">
                <a:latin typeface="Arial" charset="0"/>
              </a:rPr>
              <a:t>5. ХИГИЈЕНА РАСТА И РАЗВОЈА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b="1" smtClean="0">
                <a:latin typeface="Arial" charset="0"/>
              </a:rPr>
              <a:t>6. МЕНТАЛНА ХИГИЈЕНА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b="1" smtClean="0">
                <a:latin typeface="Arial" charset="0"/>
              </a:rPr>
              <a:t>7. ЛИЧНА ХИГИЈЕНА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b="1" smtClean="0">
                <a:latin typeface="Arial" charset="0"/>
              </a:rPr>
              <a:t>8. ХИГИЈЕНА РАДНЕ СРЕДИНЕ И РАДА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b="1" smtClean="0">
                <a:latin typeface="Arial" charset="0"/>
              </a:rPr>
              <a:t>9. ХИГИЈЕНА У ВАНРЕДНИМ СТАЊИМА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b="1" smtClean="0">
                <a:latin typeface="Arial" charset="0"/>
              </a:rPr>
              <a:t>10. ХИГИЈЕНА СПОРТА И РЕКРЕАЦИЈЕ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b="1" smtClean="0">
                <a:latin typeface="Arial" charset="0"/>
              </a:rPr>
              <a:t>11. САНИТАРНА ХИГИЈЕНА-ПРЕВЕНЦИЈА БОЛНИЧКИХ ИНФЕКЦИЈА</a:t>
            </a:r>
            <a:endParaRPr lang="en-US" sz="2000" b="1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2000" b="1" smtClean="0">
              <a:latin typeface="Arial" charset="0"/>
            </a:endParaRPr>
          </a:p>
        </p:txBody>
      </p:sp>
    </p:spTree>
  </p:cSld>
  <p:clrMapOvr>
    <a:masterClrMapping/>
  </p:clrMapOvr>
  <p:transition advTm="21557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6400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ДЕЗИНФЕКЦИЈА ВОДЕ ЗА ПИЋЕ</a:t>
            </a:r>
            <a:endParaRPr lang="en-US" sz="2800">
              <a:latin typeface="Times New Roman" pitchFamily="18" charset="0"/>
            </a:endParaRP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755650" y="1484313"/>
            <a:ext cx="7086600" cy="575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n-US" sz="2400" b="1"/>
              <a:t>метод пречишћавања воде којим се уклањају патогени и условно патогени микроорганизми</a:t>
            </a:r>
            <a:endParaRPr lang="sr-Latn-CS" sz="2400" b="1"/>
          </a:p>
          <a:p>
            <a:pPr algn="just"/>
            <a:endParaRPr lang="sr-Latn-CS" sz="2400" b="1"/>
          </a:p>
          <a:p>
            <a:pPr algn="just">
              <a:buFontTx/>
              <a:buChar char="•"/>
            </a:pPr>
            <a:r>
              <a:rPr lang="en-US" sz="2400" b="1"/>
              <a:t>не уклањају </a:t>
            </a:r>
            <a:r>
              <a:rPr lang="sr-Latn-CS" sz="2400" b="1"/>
              <a:t>се </a:t>
            </a:r>
            <a:r>
              <a:rPr lang="en-US" sz="2400" b="1"/>
              <a:t>спорогени облици и цисте</a:t>
            </a:r>
            <a:endParaRPr lang="sr-Latn-CS" sz="2400" b="1"/>
          </a:p>
          <a:p>
            <a:pPr algn="just"/>
            <a:endParaRPr lang="sr-Latn-CS" sz="2400" b="1"/>
          </a:p>
          <a:p>
            <a:pPr algn="just">
              <a:buFontTx/>
              <a:buChar char="•"/>
            </a:pPr>
            <a:r>
              <a:rPr lang="sr-Latn-CS" sz="2400" b="1"/>
              <a:t>в</a:t>
            </a:r>
            <a:r>
              <a:rPr lang="en-US" sz="2400" b="1"/>
              <a:t>ируси се могу укл</a:t>
            </a:r>
            <a:r>
              <a:rPr lang="sr-Latn-CS" sz="2400" b="1"/>
              <a:t>они</a:t>
            </a:r>
            <a:r>
              <a:rPr lang="en-US" sz="2400" b="1"/>
              <a:t>ти при довољно дугој изложености. </a:t>
            </a:r>
            <a:endParaRPr lang="sr-Latn-CS" sz="2400" b="1"/>
          </a:p>
          <a:p>
            <a:pPr algn="just"/>
            <a:endParaRPr lang="sr-Latn-CS" sz="2400" b="1"/>
          </a:p>
          <a:p>
            <a:pPr algn="just">
              <a:buFontTx/>
              <a:buChar char="•"/>
            </a:pPr>
            <a:r>
              <a:rPr lang="sr-Latn-CS" sz="2400" b="1"/>
              <a:t>заснива се на </a:t>
            </a:r>
            <a:r>
              <a:rPr lang="ru-RU" sz="2400" b="1"/>
              <a:t>поремећај</a:t>
            </a:r>
            <a:r>
              <a:rPr lang="sr-Latn-CS" sz="2400" b="1"/>
              <a:t>у</a:t>
            </a:r>
            <a:r>
              <a:rPr lang="ru-RU" sz="2400" b="1"/>
              <a:t> колоидне равнотеже и/или равнотеже ферментног система дисања и/или метаболизма микроорганизма.</a:t>
            </a:r>
          </a:p>
          <a:p>
            <a:pPr algn="just">
              <a:buFontTx/>
              <a:buChar char="•"/>
            </a:pPr>
            <a:endParaRPr lang="en-US" sz="2400" b="1"/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24778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3"/>
          <p:cNvSpPr txBox="1">
            <a:spLocks noChangeArrowheads="1"/>
          </p:cNvSpPr>
          <p:nvPr/>
        </p:nvSpPr>
        <p:spPr bwMode="auto">
          <a:xfrm>
            <a:off x="395288" y="1196975"/>
            <a:ext cx="80645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>
                <a:latin typeface="Times New Roman" pitchFamily="18" charset="0"/>
              </a:rPr>
              <a:t>МЕТОДЕ ДЕЗИНФЕКЦИЈЕ</a:t>
            </a:r>
          </a:p>
          <a:p>
            <a:endParaRPr lang="en-US" sz="3600" b="1">
              <a:latin typeface="Times New Roman" pitchFamily="18" charset="0"/>
            </a:endParaRPr>
          </a:p>
          <a:p>
            <a:pPr lvl="2">
              <a:buFontTx/>
              <a:buChar char="•"/>
            </a:pPr>
            <a:r>
              <a:rPr lang="en-US" sz="3200" b="1">
                <a:solidFill>
                  <a:schemeClr val="hlink"/>
                </a:solidFill>
                <a:latin typeface="Times New Roman" pitchFamily="18" charset="0"/>
              </a:rPr>
              <a:t>МЕХАНИЧКЕ МЕТОДЕ</a:t>
            </a:r>
            <a:endParaRPr lang="sr-Latn-CS" sz="3200" b="1">
              <a:solidFill>
                <a:schemeClr val="hlink"/>
              </a:solidFill>
              <a:latin typeface="Times New Roman" pitchFamily="18" charset="0"/>
            </a:endParaRPr>
          </a:p>
          <a:p>
            <a:pPr lvl="2">
              <a:buFontTx/>
              <a:buChar char="•"/>
            </a:pPr>
            <a:endParaRPr lang="sr-Latn-CS" sz="3200" b="1">
              <a:solidFill>
                <a:schemeClr val="hlink"/>
              </a:solidFill>
              <a:latin typeface="Times New Roman" pitchFamily="18" charset="0"/>
            </a:endParaRPr>
          </a:p>
          <a:p>
            <a:pPr lvl="2">
              <a:buFontTx/>
              <a:buChar char="•"/>
            </a:pPr>
            <a:r>
              <a:rPr lang="en-US" sz="3200" b="1">
                <a:solidFill>
                  <a:schemeClr val="folHlink"/>
                </a:solidFill>
                <a:latin typeface="Times New Roman" pitchFamily="18" charset="0"/>
              </a:rPr>
              <a:t>ФИЗИЧКЕ МЕТОДЕ</a:t>
            </a:r>
          </a:p>
          <a:p>
            <a:pPr lvl="2">
              <a:buFontTx/>
              <a:buChar char="•"/>
            </a:pPr>
            <a:endParaRPr lang="en-US" sz="3200" b="1">
              <a:solidFill>
                <a:schemeClr val="folHlink"/>
              </a:solidFill>
              <a:latin typeface="Times New Roman" pitchFamily="18" charset="0"/>
            </a:endParaRPr>
          </a:p>
          <a:p>
            <a:pPr lvl="2">
              <a:buFontTx/>
              <a:buChar char="•"/>
            </a:pPr>
            <a:r>
              <a:rPr lang="en-US" sz="3200" b="1">
                <a:solidFill>
                  <a:srgbClr val="FF33CC"/>
                </a:solidFill>
                <a:latin typeface="Times New Roman" pitchFamily="18" charset="0"/>
              </a:rPr>
              <a:t>ХЕМИЈСКЕ МЕТОДЕ</a:t>
            </a:r>
          </a:p>
          <a:p>
            <a:pPr algn="ctr">
              <a:spcBef>
                <a:spcPct val="50000"/>
              </a:spcBef>
            </a:pPr>
            <a:endParaRPr lang="en-US" sz="3200">
              <a:solidFill>
                <a:srgbClr val="FF33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9529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3"/>
          <p:cNvSpPr txBox="1">
            <a:spLocks noChangeArrowheads="1"/>
          </p:cNvSpPr>
          <p:nvPr/>
        </p:nvSpPr>
        <p:spPr bwMode="auto">
          <a:xfrm>
            <a:off x="900113" y="1268413"/>
            <a:ext cx="7315200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chemeClr val="hlink"/>
                </a:solidFill>
                <a:latin typeface="Times New Roman" pitchFamily="18" charset="0"/>
              </a:rPr>
              <a:t>МЕХАНИЧКЕ МЕТОДЕ ДЕЗИНФЕКЦИЈЕ</a:t>
            </a:r>
          </a:p>
          <a:p>
            <a:pPr algn="just"/>
            <a:endParaRPr lang="en-US" sz="2800" b="1">
              <a:solidFill>
                <a:schemeClr val="hlink"/>
              </a:solidFill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Најраспрострањенија механичка метода дезинфекције воде је </a:t>
            </a:r>
            <a:r>
              <a:rPr lang="en-US" sz="2400" b="1" i="1">
                <a:latin typeface="Times New Roman" pitchFamily="18" charset="0"/>
              </a:rPr>
              <a:t>филтрирање</a:t>
            </a:r>
            <a:r>
              <a:rPr lang="en-US" sz="2400" b="1">
                <a:latin typeface="Times New Roman" pitchFamily="18" charset="0"/>
              </a:rPr>
              <a:t>.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algn="just"/>
            <a:r>
              <a:rPr lang="en-US" sz="2400" b="1">
                <a:solidFill>
                  <a:schemeClr val="hlink"/>
                </a:solidFill>
                <a:latin typeface="Times New Roman" pitchFamily="18" charset="0"/>
              </a:rPr>
              <a:t>ФИЛТРИРАЊЕ</a:t>
            </a:r>
            <a:r>
              <a:rPr lang="en-US" sz="2400" b="1">
                <a:latin typeface="Times New Roman" pitchFamily="18" charset="0"/>
              </a:rPr>
              <a:t> се користи за дезинфекцију малих количина воде за пиће или као једна од етапа у преради великих количина воде за пиће.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4402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3"/>
          <p:cNvSpPr txBox="1">
            <a:spLocks noChangeArrowheads="1"/>
          </p:cNvSpPr>
          <p:nvPr/>
        </p:nvSpPr>
        <p:spPr bwMode="auto">
          <a:xfrm>
            <a:off x="539750" y="404813"/>
            <a:ext cx="8353425" cy="606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solidFill>
                  <a:srgbClr val="CC0099"/>
                </a:solidFill>
                <a:latin typeface="Times New Roman" pitchFamily="18" charset="0"/>
              </a:rPr>
              <a:t>ФИЗИЧКЕ МЕТОДЕ</a:t>
            </a:r>
            <a:r>
              <a:rPr lang="en-US" sz="2400" b="1">
                <a:solidFill>
                  <a:srgbClr val="CC0099"/>
                </a:solidFill>
                <a:latin typeface="Times New Roman" pitchFamily="18" charset="0"/>
              </a:rPr>
              <a:t> </a:t>
            </a:r>
            <a:r>
              <a:rPr lang="en-US" sz="2800" b="1">
                <a:solidFill>
                  <a:srgbClr val="CC0099"/>
                </a:solidFill>
                <a:latin typeface="Times New Roman" pitchFamily="18" charset="0"/>
              </a:rPr>
              <a:t>ДЕЗИНФЕКЦИЈЕ</a:t>
            </a:r>
            <a:endParaRPr lang="en-US" sz="2400" b="1">
              <a:solidFill>
                <a:srgbClr val="CC0099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solidFill>
                <a:srgbClr val="CC0099"/>
              </a:solidFill>
              <a:latin typeface="Times New Roman" pitchFamily="18" charset="0"/>
            </a:endParaRPr>
          </a:p>
          <a:p>
            <a:pPr algn="just"/>
            <a:r>
              <a:rPr lang="en-US" sz="2000" b="1">
                <a:latin typeface="Times New Roman" pitchFamily="18" charset="0"/>
              </a:rPr>
              <a:t>Физичке методе дезинфекције се обично користе за дезинфекцију малих количина воде за пиће.</a:t>
            </a:r>
          </a:p>
          <a:p>
            <a:pPr algn="just"/>
            <a:endParaRPr lang="en-US" sz="2000" b="1">
              <a:latin typeface="Times New Roman" pitchFamily="18" charset="0"/>
            </a:endParaRPr>
          </a:p>
          <a:p>
            <a:pPr algn="just"/>
            <a:r>
              <a:rPr lang="en-US" sz="2000" b="1">
                <a:latin typeface="Times New Roman" pitchFamily="18" charset="0"/>
              </a:rPr>
              <a:t>Примењује се </a:t>
            </a:r>
          </a:p>
          <a:p>
            <a:pPr algn="just"/>
            <a:endParaRPr lang="en-US" sz="2000" b="1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2000" b="1" i="1">
                <a:solidFill>
                  <a:srgbClr val="CC0099"/>
                </a:solidFill>
                <a:latin typeface="Times New Roman" pitchFamily="18" charset="0"/>
              </a:rPr>
              <a:t>Топлота</a:t>
            </a:r>
            <a:r>
              <a:rPr lang="en-US" sz="2000" b="1">
                <a:latin typeface="Times New Roman" pitchFamily="18" charset="0"/>
              </a:rPr>
              <a:t> (</a:t>
            </a:r>
            <a:r>
              <a:rPr lang="en-US" sz="2000" i="1">
                <a:latin typeface="Times New Roman" pitchFamily="18" charset="0"/>
              </a:rPr>
              <a:t>вода кључа 10 минута, што је довољно да се коагулишу беланчевине бактерија</a:t>
            </a:r>
            <a:r>
              <a:rPr lang="en-US" sz="2000" b="1">
                <a:latin typeface="Times New Roman" pitchFamily="18" charset="0"/>
              </a:rPr>
              <a:t>)</a:t>
            </a:r>
          </a:p>
          <a:p>
            <a:pPr lvl="1" algn="just">
              <a:buFont typeface="Wingdings" pitchFamily="2" charset="2"/>
              <a:buChar char="Ø"/>
            </a:pPr>
            <a:endParaRPr lang="en-US" sz="2000" b="1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2000" b="1" i="1">
                <a:solidFill>
                  <a:srgbClr val="CC0099"/>
                </a:solidFill>
                <a:latin typeface="Times New Roman" pitchFamily="18" charset="0"/>
              </a:rPr>
              <a:t>Ултраљубичасти зраци</a:t>
            </a:r>
            <a:r>
              <a:rPr lang="en-US" sz="2000" b="1">
                <a:latin typeface="Times New Roman" pitchFamily="18" charset="0"/>
              </a:rPr>
              <a:t> таласна дужина од 2000-2950 ангстрема разарају протоплазму микроорганизама. Уклањају бактерије и вирусе. </a:t>
            </a:r>
            <a:endParaRPr lang="sr-Latn-CS" sz="2000" b="1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2000" b="1">
                <a:latin typeface="Times New Roman" pitchFamily="18" charset="0"/>
              </a:rPr>
              <a:t>Услов је бистра вода  која се у танком млазу пропушта преко површине лампе. </a:t>
            </a:r>
            <a:endParaRPr lang="sr-Latn-CS" sz="2000" b="1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2000" b="1">
                <a:latin typeface="Times New Roman" pitchFamily="18" charset="0"/>
              </a:rPr>
              <a:t>На овај начин се најчешће дезинфикује минерална вода.</a:t>
            </a:r>
            <a:endParaRPr lang="sr-Latn-CS" sz="2000" b="1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2000" b="1">
                <a:latin typeface="Times New Roman" pitchFamily="18" charset="0"/>
              </a:rPr>
              <a:t>Недостатак је одсуство одложеног дезинфекционог ефекта. </a:t>
            </a:r>
          </a:p>
          <a:p>
            <a:pPr lvl="1" algn="just">
              <a:buFont typeface="Wingdings" pitchFamily="2" charset="2"/>
              <a:buChar char="Ø"/>
            </a:pPr>
            <a:endParaRPr lang="en-US" sz="2000" b="1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en-US" sz="2000" b="1" i="1">
                <a:solidFill>
                  <a:srgbClr val="CC0099"/>
                </a:solidFill>
                <a:latin typeface="Times New Roman" pitchFamily="18" charset="0"/>
              </a:rPr>
              <a:t>Ултразвук</a:t>
            </a:r>
            <a:endParaRPr lang="en-US" sz="2000">
              <a:solidFill>
                <a:srgbClr val="CC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45806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3"/>
          <p:cNvSpPr txBox="1">
            <a:spLocks noChangeArrowheads="1"/>
          </p:cNvSpPr>
          <p:nvPr/>
        </p:nvSpPr>
        <p:spPr bwMode="auto">
          <a:xfrm>
            <a:off x="684213" y="404813"/>
            <a:ext cx="7696200" cy="490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solidFill>
                  <a:srgbClr val="FF33CC"/>
                </a:solidFill>
                <a:latin typeface="Times New Roman" pitchFamily="18" charset="0"/>
              </a:rPr>
              <a:t>Дезинфекција воде хлором</a:t>
            </a:r>
          </a:p>
          <a:p>
            <a:pPr algn="just"/>
            <a:endParaRPr lang="en-US" sz="2400" b="1">
              <a:solidFill>
                <a:srgbClr val="FF33CC"/>
              </a:solidFill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b="1">
                <a:latin typeface="Times New Roman" pitchFamily="18" charset="0"/>
              </a:rPr>
              <a:t>Хлор је жућкасто-зеленкасти гас који у контакту са водом ствара хипохлорасту киселину, хлороводоничну киселину и насцентни кисеоник.</a:t>
            </a:r>
          </a:p>
          <a:p>
            <a:pPr algn="just">
              <a:buFont typeface="Wingdings" pitchFamily="2" charset="2"/>
              <a:buChar char="Ø"/>
            </a:pPr>
            <a:endParaRPr lang="en-US" sz="24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Latn-CS" sz="2400" b="1">
                <a:latin typeface="Times New Roman" pitchFamily="18" charset="0"/>
              </a:rPr>
              <a:t>Б</a:t>
            </a:r>
            <a:r>
              <a:rPr lang="en-US" sz="2400" b="1">
                <a:latin typeface="Times New Roman" pitchFamily="18" charset="0"/>
              </a:rPr>
              <a:t>актерицидни ефекат последица je реакције хипохлорасте киселине, хлороводоничне киселине и насцентног кисеоника са SH-ферментним системом дисања (</a:t>
            </a:r>
            <a:r>
              <a:rPr lang="en-US" sz="2400" i="1">
                <a:latin typeface="Times New Roman" pitchFamily="18" charset="0"/>
              </a:rPr>
              <a:t>три-азо-фосфор</a:t>
            </a:r>
            <a:r>
              <a:rPr lang="sl-SI" sz="2400" i="1">
                <a:latin typeface="Times New Roman" pitchFamily="18" charset="0"/>
              </a:rPr>
              <a:t>-</a:t>
            </a:r>
            <a:r>
              <a:rPr lang="en-US" sz="2400" i="1">
                <a:latin typeface="Times New Roman" pitchFamily="18" charset="0"/>
              </a:rPr>
              <a:t>дехидрогеназом</a:t>
            </a:r>
            <a:r>
              <a:rPr lang="en-US" sz="2400" b="1">
                <a:latin typeface="Times New Roman" pitchFamily="18" charset="0"/>
              </a:rPr>
              <a:t>).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400" b="1">
                <a:latin typeface="Times New Roman" pitchFamily="18" charset="0"/>
              </a:rPr>
              <a:t>Делује на бактерије (</a:t>
            </a:r>
            <a:r>
              <a:rPr lang="en-US" sz="2400" i="1">
                <a:latin typeface="Times New Roman" pitchFamily="18" charset="0"/>
              </a:rPr>
              <a:t>патогене и условно патогене</a:t>
            </a:r>
            <a:r>
              <a:rPr lang="en-US" sz="2400" b="1">
                <a:latin typeface="Times New Roman" pitchFamily="18" charset="0"/>
              </a:rPr>
              <a:t>) и ентеровирусе.</a:t>
            </a:r>
            <a:endParaRPr lang="sr-Latn-C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48112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3"/>
          <p:cNvSpPr txBox="1">
            <a:spLocks noChangeArrowheads="1"/>
          </p:cNvSpPr>
          <p:nvPr/>
        </p:nvSpPr>
        <p:spPr bwMode="auto">
          <a:xfrm>
            <a:off x="684213" y="404813"/>
            <a:ext cx="7315200" cy="605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Symbol" pitchFamily="18" charset="2"/>
              <a:buNone/>
            </a:pPr>
            <a:r>
              <a:rPr lang="en-US" sz="2800" b="1">
                <a:latin typeface="Times New Roman" pitchFamily="18" charset="0"/>
              </a:rPr>
              <a:t>СТАНДАРДНО ХЛОРИСАЊЕ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Њиме се одржава дезинфекциони ефекат у води. </a:t>
            </a:r>
          </a:p>
          <a:p>
            <a:pPr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Дезинфекциони ефекат је обезбеђен ако је ниво </a:t>
            </a:r>
            <a:r>
              <a:rPr lang="en-US" sz="2400" b="1" u="sng">
                <a:latin typeface="Times New Roman" pitchFamily="18" charset="0"/>
              </a:rPr>
              <a:t>укупног резидуалног хлора 1,5 mg/l</a:t>
            </a:r>
            <a:r>
              <a:rPr lang="en-US" sz="2400" b="1">
                <a:latin typeface="Times New Roman" pitchFamily="18" charset="0"/>
              </a:rPr>
              <a:t> воде и </a:t>
            </a:r>
            <a:r>
              <a:rPr lang="en-US" sz="2400" b="1" u="sng">
                <a:latin typeface="Times New Roman" pitchFamily="18" charset="0"/>
              </a:rPr>
              <a:t>слободног резидуалног хлора </a:t>
            </a:r>
            <a:r>
              <a:rPr lang="en-US" sz="2400" b="1" u="sng">
                <a:solidFill>
                  <a:schemeClr val="hlink"/>
                </a:solidFill>
                <a:latin typeface="Times New Roman" pitchFamily="18" charset="0"/>
              </a:rPr>
              <a:t>0,5 mg/l.</a:t>
            </a:r>
            <a:r>
              <a:rPr lang="en-US" sz="2400" b="1" u="sng">
                <a:latin typeface="Times New Roman" pitchFamily="18" charset="0"/>
              </a:rPr>
              <a:t> </a:t>
            </a:r>
            <a:endParaRPr lang="sr-Latn-CS" sz="2400" b="1" u="sng">
              <a:latin typeface="Times New Roman" pitchFamily="18" charset="0"/>
            </a:endParaRPr>
          </a:p>
          <a:p>
            <a:pPr algn="just"/>
            <a:endParaRPr lang="en-US" sz="2400" b="1" u="sng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n-US" sz="2400" b="1" u="sng">
                <a:latin typeface="Times New Roman" pitchFamily="18" charset="0"/>
              </a:rPr>
              <a:t>Везани резидуални хлор</a:t>
            </a:r>
            <a:r>
              <a:rPr lang="en-US" sz="2400" b="1">
                <a:latin typeface="Times New Roman" pitchFamily="18" charset="0"/>
              </a:rPr>
              <a:t> је хлор везан за амонијак и његове соли и на тај начин ствa</a:t>
            </a:r>
            <a:r>
              <a:rPr lang="sr-Latn-CS" sz="2400" b="1">
                <a:latin typeface="Times New Roman" pitchFamily="18" charset="0"/>
              </a:rPr>
              <a:t>ра</a:t>
            </a:r>
            <a:r>
              <a:rPr lang="en-US" sz="2400" b="1">
                <a:latin typeface="Times New Roman" pitchFamily="18" charset="0"/>
              </a:rPr>
              <a:t> хлорамине (</a:t>
            </a:r>
            <a:r>
              <a:rPr lang="en-US" sz="2400" i="1">
                <a:latin typeface="Times New Roman" pitchFamily="18" charset="0"/>
              </a:rPr>
              <a:t>дозвољена количина </a:t>
            </a:r>
            <a:r>
              <a:rPr lang="en-US" sz="2400" i="1" u="sng">
                <a:latin typeface="Times New Roman" pitchFamily="18" charset="0"/>
              </a:rPr>
              <a:t>0,6-1,0 mg/l</a:t>
            </a:r>
            <a:r>
              <a:rPr lang="en-US" sz="2400" b="1">
                <a:latin typeface="Times New Roman" pitchFamily="18" charset="0"/>
              </a:rPr>
              <a:t>).</a:t>
            </a:r>
            <a:endParaRPr lang="sr-Latn-CS" sz="2400" b="1">
              <a:latin typeface="Times New Roman" pitchFamily="18" charset="0"/>
            </a:endParaRPr>
          </a:p>
          <a:p>
            <a:pPr algn="just"/>
            <a:endParaRPr lang="sr-Latn-CS" sz="2400" b="1">
              <a:latin typeface="Times New Roman" pitchFamily="18" charset="0"/>
            </a:endParaRPr>
          </a:p>
          <a:p>
            <a:pPr algn="just"/>
            <a:r>
              <a:rPr lang="sr-Latn-CS" sz="2400" b="1">
                <a:latin typeface="Times New Roman" pitchFamily="18" charset="0"/>
              </a:rPr>
              <a:t>(Укупни резидуални хлор = везани + слободни резидуални хлор)</a:t>
            </a:r>
          </a:p>
          <a:p>
            <a:pPr algn="just"/>
            <a:endParaRPr lang="sr-Latn-CS" sz="2400" b="1">
              <a:latin typeface="Times New Roman" pitchFamily="18" charset="0"/>
            </a:endParaRPr>
          </a:p>
          <a:p>
            <a:pPr algn="just"/>
            <a:r>
              <a:rPr lang="sr-Latn-CS" sz="2400" b="1">
                <a:latin typeface="Times New Roman" pitchFamily="18" charset="0"/>
              </a:rPr>
              <a:t>Хлорисање се обавља применом 1 </a:t>
            </a:r>
            <a:r>
              <a:rPr lang="en-US" sz="2400" b="1">
                <a:latin typeface="Times New Roman" pitchFamily="18" charset="0"/>
              </a:rPr>
              <a:t>mg/l</a:t>
            </a:r>
            <a:r>
              <a:rPr lang="sr-Latn-CS" sz="2400" b="1">
                <a:latin typeface="Times New Roman" pitchFamily="18" charset="0"/>
              </a:rPr>
              <a:t> хлора (минимум 30 минута)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60526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3"/>
          <p:cNvSpPr txBox="1">
            <a:spLocks noChangeArrowheads="1"/>
          </p:cNvSpPr>
          <p:nvPr/>
        </p:nvSpPr>
        <p:spPr bwMode="auto">
          <a:xfrm>
            <a:off x="395288" y="333375"/>
            <a:ext cx="8497887" cy="490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Times New Roman" pitchFamily="18" charset="0"/>
              </a:rPr>
              <a:t>ДЕЗИНФЕКЦИЈА ВОДЕ ОЗОНОМ</a:t>
            </a:r>
          </a:p>
          <a:p>
            <a:endParaRPr lang="en-US" sz="2400" b="1">
              <a:latin typeface="Times New Roman" pitchFamily="18" charset="0"/>
            </a:endParaRPr>
          </a:p>
          <a:p>
            <a:r>
              <a:rPr lang="en-US" sz="2400" b="1">
                <a:latin typeface="Times New Roman" pitchFamily="18" charset="0"/>
              </a:rPr>
              <a:t>Озон је </a:t>
            </a:r>
          </a:p>
          <a:p>
            <a:endParaRPr lang="en-US" sz="2400" b="1">
              <a:latin typeface="Times New Roman" pitchFamily="18" charset="0"/>
            </a:endParaRPr>
          </a:p>
          <a:p>
            <a:pPr lvl="2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јако дезинфекционо средство</a:t>
            </a:r>
          </a:p>
          <a:p>
            <a:pPr lvl="2" algn="just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оксидише и разара органске у неорганске материје у води и побољшава укус</a:t>
            </a:r>
          </a:p>
          <a:p>
            <a:pPr algn="just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Вода која се дезинфикује озоном мора бити чиста и бистра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Главни недостатак методе је одсуство продуженог дезинфекционог утицаја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46467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CS" smtClean="0"/>
          </a:p>
        </p:txBody>
      </p:sp>
      <p:pic>
        <p:nvPicPr>
          <p:cNvPr id="294918" name="Picture 6" descr="Drinking Water Treatment Chemicals Manufacturer in Kolkata West Bengal | ID  - 38166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620713"/>
            <a:ext cx="8353425" cy="6272212"/>
          </a:xfrm>
          <a:prstGeom prst="rect">
            <a:avLst/>
          </a:prstGeom>
          <a:noFill/>
        </p:spPr>
      </p:pic>
    </p:spTree>
  </p:cSld>
  <p:clrMapOvr>
    <a:masterClrMapping/>
  </p:clrMapOvr>
  <p:transition advTm="25256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3"/>
          <p:cNvSpPr>
            <a:spLocks noGrp="1" noChangeArrowheads="1"/>
          </p:cNvSpPr>
          <p:nvPr>
            <p:ph type="title"/>
          </p:nvPr>
        </p:nvSpPr>
        <p:spPr>
          <a:xfrm>
            <a:off x="735013" y="115888"/>
            <a:ext cx="8229600" cy="1384300"/>
          </a:xfrm>
        </p:spPr>
        <p:txBody>
          <a:bodyPr/>
          <a:lstStyle/>
          <a:p>
            <a:r>
              <a:rPr lang="sr-Latn-CS" sz="4000" b="1" smtClean="0"/>
              <a:t>Минералне воде</a:t>
            </a:r>
            <a:endParaRPr lang="en-US" sz="4000" b="1" smtClean="0"/>
          </a:p>
        </p:txBody>
      </p:sp>
      <p:sp>
        <p:nvSpPr>
          <p:cNvPr id="104451" name="Rectangle 4"/>
          <p:cNvSpPr>
            <a:spLocks noGrp="1" noChangeArrowheads="1"/>
          </p:cNvSpPr>
          <p:nvPr>
            <p:ph idx="1"/>
          </p:nvPr>
        </p:nvSpPr>
        <p:spPr>
          <a:xfrm>
            <a:off x="735013" y="1905000"/>
            <a:ext cx="8229600" cy="469265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n-GB" sz="2400" b="1" smtClean="0"/>
              <a:t>Минералне воде се сврставају у природна богатства како сваке др</a:t>
            </a:r>
            <a:r>
              <a:rPr lang="en-US" sz="2400" b="1" smtClean="0"/>
              <a:t>ж</a:t>
            </a:r>
            <a:r>
              <a:rPr lang="en-GB" sz="2400" b="1" smtClean="0"/>
              <a:t>аве, тако  и целокупне планете.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en-GB" sz="2400" b="1" u="sng" smtClean="0"/>
          </a:p>
          <a:p>
            <a:pPr algn="just">
              <a:lnSpc>
                <a:spcPct val="80000"/>
              </a:lnSpc>
            </a:pPr>
            <a:r>
              <a:rPr lang="en-GB" sz="2400" b="1" smtClean="0"/>
              <a:t>Сврставају се у 4 велике групе:</a:t>
            </a:r>
          </a:p>
          <a:p>
            <a:pPr algn="just">
              <a:lnSpc>
                <a:spcPct val="80000"/>
              </a:lnSpc>
            </a:pPr>
            <a:endParaRPr lang="en-GB" sz="2400" b="1" smtClean="0"/>
          </a:p>
          <a:p>
            <a:pPr lvl="1" algn="just">
              <a:lnSpc>
                <a:spcPct val="80000"/>
              </a:lnSpc>
            </a:pPr>
            <a:r>
              <a:rPr lang="en-GB" sz="2400" b="1" smtClean="0"/>
              <a:t>     I </a:t>
            </a:r>
            <a:r>
              <a:rPr lang="sr-Latn-CS" sz="2400" b="1" smtClean="0"/>
              <a:t>групу</a:t>
            </a:r>
            <a:r>
              <a:rPr lang="en-GB" sz="2400" b="1" smtClean="0"/>
              <a:t> </a:t>
            </a:r>
            <a:r>
              <a:rPr lang="sr-Cyrl-CS" sz="2400" b="1" smtClean="0"/>
              <a:t>ч</a:t>
            </a:r>
            <a:r>
              <a:rPr lang="en-GB" sz="2400" b="1" smtClean="0"/>
              <a:t>ине водe кoјe са</a:t>
            </a:r>
            <a:r>
              <a:rPr lang="sr-Cyrl-CS" sz="2400" b="1" smtClean="0"/>
              <a:t>д</a:t>
            </a:r>
            <a:r>
              <a:rPr lang="en-GB" sz="2400" b="1" smtClean="0"/>
              <a:t>р</a:t>
            </a:r>
            <a:r>
              <a:rPr lang="sr-Cyrl-CS" sz="2400" b="1" smtClean="0"/>
              <a:t>ж</a:t>
            </a:r>
            <a:r>
              <a:rPr lang="en-GB" sz="2400" b="1" smtClean="0"/>
              <a:t>e </a:t>
            </a:r>
            <a:r>
              <a:rPr lang="sr-Cyrl-CS" sz="2400" b="1" smtClean="0"/>
              <a:t>виш</a:t>
            </a:r>
            <a:r>
              <a:rPr lang="en-GB" sz="2400" b="1" smtClean="0"/>
              <a:t>e </a:t>
            </a:r>
            <a:r>
              <a:rPr lang="sr-Latn-CS" sz="2400" b="1" smtClean="0"/>
              <a:t>од</a:t>
            </a:r>
            <a:r>
              <a:rPr lang="en-GB" sz="2400" b="1" smtClean="0"/>
              <a:t> 1 г</a:t>
            </a:r>
            <a:r>
              <a:rPr lang="sr-Cyrl-CS" sz="2400" b="1" smtClean="0"/>
              <a:t>р</a:t>
            </a:r>
            <a:r>
              <a:rPr lang="en-GB" sz="2400" b="1" smtClean="0"/>
              <a:t>aмa </a:t>
            </a:r>
            <a:r>
              <a:rPr lang="sr-Cyrl-CS" sz="2400" b="1" smtClean="0"/>
              <a:t>сувог остатка</a:t>
            </a:r>
            <a:r>
              <a:rPr lang="en-GB" sz="2400" b="1" smtClean="0"/>
              <a:t> (</a:t>
            </a:r>
            <a:r>
              <a:rPr lang="sr-Cyrl-CS" sz="2400" b="1" smtClean="0"/>
              <a:t>растворених чврстих материја</a:t>
            </a:r>
            <a:r>
              <a:rPr lang="en-GB" sz="2400" b="1" smtClean="0"/>
              <a:t>) </a:t>
            </a:r>
            <a:r>
              <a:rPr lang="sr-Cyrl-CS" sz="2400" b="1" smtClean="0"/>
              <a:t>на литар воде;</a:t>
            </a:r>
            <a:r>
              <a:rPr lang="en-GB" sz="2400" b="1" smtClean="0"/>
              <a:t>  </a:t>
            </a:r>
            <a:endParaRPr lang="sr-Cyrl-CS" sz="2400" b="1" smtClean="0"/>
          </a:p>
          <a:p>
            <a:pPr lvl="1" algn="just">
              <a:lnSpc>
                <a:spcPct val="80000"/>
              </a:lnSpc>
            </a:pPr>
            <a:r>
              <a:rPr lang="en-GB" sz="2400" b="1" smtClean="0"/>
              <a:t>    II </a:t>
            </a:r>
            <a:r>
              <a:rPr lang="sr-Latn-CS" sz="2400" b="1" smtClean="0"/>
              <a:t>групу</a:t>
            </a:r>
            <a:r>
              <a:rPr lang="en-GB" sz="2400" b="1" smtClean="0"/>
              <a:t> </a:t>
            </a:r>
            <a:r>
              <a:rPr lang="sr-Cyrl-CS" sz="2400" b="1" smtClean="0"/>
              <a:t>ч</a:t>
            </a:r>
            <a:r>
              <a:rPr lang="en-GB" sz="2400" b="1" smtClean="0"/>
              <a:t>ине водe кoјe са</a:t>
            </a:r>
            <a:r>
              <a:rPr lang="sr-Cyrl-CS" sz="2400" b="1" smtClean="0"/>
              <a:t>д</a:t>
            </a:r>
            <a:r>
              <a:rPr lang="en-GB" sz="2400" b="1" smtClean="0"/>
              <a:t>р</a:t>
            </a:r>
            <a:r>
              <a:rPr lang="sr-Cyrl-CS" sz="2400" b="1" smtClean="0"/>
              <a:t>ж</a:t>
            </a:r>
            <a:r>
              <a:rPr lang="en-GB" sz="2400" b="1" smtClean="0"/>
              <a:t>e </a:t>
            </a:r>
            <a:r>
              <a:rPr lang="sr-Cyrl-CS" sz="2400" b="1" smtClean="0"/>
              <a:t>активне биолошке материје</a:t>
            </a:r>
            <a:endParaRPr lang="en-GB" sz="2400" b="1" smtClean="0"/>
          </a:p>
          <a:p>
            <a:pPr lvl="1" algn="just">
              <a:lnSpc>
                <a:spcPct val="80000"/>
              </a:lnSpc>
            </a:pPr>
            <a:r>
              <a:rPr lang="en-GB" sz="2400" b="1" smtClean="0"/>
              <a:t>     III </a:t>
            </a:r>
            <a:r>
              <a:rPr lang="sr-Latn-CS" sz="2400" b="1" smtClean="0"/>
              <a:t>групу</a:t>
            </a:r>
            <a:r>
              <a:rPr lang="en-GB" sz="2400" b="1" smtClean="0"/>
              <a:t> </a:t>
            </a:r>
            <a:r>
              <a:rPr lang="sr-Cyrl-CS" sz="2400" b="1" smtClean="0"/>
              <a:t>ч</a:t>
            </a:r>
            <a:r>
              <a:rPr lang="en-GB" sz="2400" b="1" smtClean="0"/>
              <a:t>ине водe кoјe са</a:t>
            </a:r>
            <a:r>
              <a:rPr lang="sr-Cyrl-CS" sz="2400" b="1" smtClean="0"/>
              <a:t>д</a:t>
            </a:r>
            <a:r>
              <a:rPr lang="en-GB" sz="2400" b="1" smtClean="0"/>
              <a:t>р</a:t>
            </a:r>
            <a:r>
              <a:rPr lang="sr-Cyrl-CS" sz="2400" b="1" smtClean="0"/>
              <a:t>ж</a:t>
            </a:r>
            <a:r>
              <a:rPr lang="en-GB" sz="2400" b="1" smtClean="0"/>
              <a:t>e </a:t>
            </a:r>
            <a:r>
              <a:rPr lang="sr-Cyrl-CS" sz="2400" b="1" smtClean="0"/>
              <a:t>растворене гасове</a:t>
            </a:r>
            <a:r>
              <a:rPr lang="en-GB" sz="2400" b="1" smtClean="0"/>
              <a:t>;</a:t>
            </a:r>
          </a:p>
          <a:p>
            <a:pPr lvl="1" algn="just">
              <a:lnSpc>
                <a:spcPct val="80000"/>
              </a:lnSpc>
            </a:pPr>
            <a:r>
              <a:rPr lang="en-GB" sz="2400" b="1" smtClean="0"/>
              <a:t>     IV </a:t>
            </a:r>
            <a:r>
              <a:rPr lang="sr-Latn-CS" sz="2400" b="1" smtClean="0"/>
              <a:t>групу</a:t>
            </a:r>
            <a:r>
              <a:rPr lang="en-GB" sz="2400" b="1" smtClean="0"/>
              <a:t> </a:t>
            </a:r>
            <a:r>
              <a:rPr lang="sr-Cyrl-CS" sz="2400" b="1" smtClean="0"/>
              <a:t>ч</a:t>
            </a:r>
            <a:r>
              <a:rPr lang="en-GB" sz="2400" b="1" smtClean="0"/>
              <a:t>ине водe кoјe са</a:t>
            </a:r>
            <a:r>
              <a:rPr lang="sr-Cyrl-CS" sz="2400" b="1" smtClean="0"/>
              <a:t>д</a:t>
            </a:r>
            <a:r>
              <a:rPr lang="en-GB" sz="2400" b="1" smtClean="0"/>
              <a:t>р</a:t>
            </a:r>
            <a:r>
              <a:rPr lang="sr-Cyrl-CS" sz="2400" b="1" smtClean="0"/>
              <a:t>ж</a:t>
            </a:r>
            <a:r>
              <a:rPr lang="en-GB" sz="2400" b="1" smtClean="0"/>
              <a:t>e мaњe od 1 gr/l 	   раство</a:t>
            </a:r>
            <a:r>
              <a:rPr lang="sr-Latn-CS" sz="2400" b="1" smtClean="0"/>
              <a:t>р</a:t>
            </a:r>
            <a:r>
              <a:rPr lang="en-GB" sz="2400" b="1" smtClean="0"/>
              <a:t>ених </a:t>
            </a:r>
            <a:r>
              <a:rPr lang="sr-Cyrl-CS" sz="2400" b="1" smtClean="0"/>
              <a:t>чврстих</a:t>
            </a:r>
            <a:r>
              <a:rPr lang="en-GB" sz="2400" b="1" smtClean="0"/>
              <a:t>       </a:t>
            </a:r>
            <a:r>
              <a:rPr lang="sr-Cyrl-CS" sz="2400" b="1" smtClean="0"/>
              <a:t>материја </a:t>
            </a:r>
            <a:r>
              <a:rPr lang="en-GB" sz="2400" b="1" smtClean="0"/>
              <a:t>(</a:t>
            </a:r>
            <a:r>
              <a:rPr lang="sr-Cyrl-CS" sz="2400" b="1" smtClean="0"/>
              <a:t>олигоминерале</a:t>
            </a:r>
            <a:r>
              <a:rPr lang="en-GB" sz="2400" b="1" smtClean="0"/>
              <a:t>).</a:t>
            </a:r>
            <a:r>
              <a:rPr lang="en-US" sz="2400" smtClean="0"/>
              <a:t> </a:t>
            </a:r>
          </a:p>
        </p:txBody>
      </p:sp>
    </p:spTree>
  </p:cSld>
  <p:clrMapOvr>
    <a:masterClrMapping/>
  </p:clrMapOvr>
  <p:transition advTm="50327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2" name="Rectangle 4"/>
          <p:cNvSpPr>
            <a:spLocks noChangeArrowheads="1"/>
          </p:cNvSpPr>
          <p:nvPr/>
        </p:nvSpPr>
        <p:spPr bwMode="auto">
          <a:xfrm>
            <a:off x="468313" y="2692400"/>
            <a:ext cx="822960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sr-Latn-CS" sz="2400" b="1">
                <a:latin typeface="Times New Roman" pitchFamily="18" charset="0"/>
              </a:rPr>
              <a:t>микробиолошку, хемијску, физичку, радиолошку исправност воде за пиће,  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sr-Latn-CS" sz="2400" b="1">
                <a:latin typeface="Times New Roman" pitchFamily="18" charset="0"/>
              </a:rPr>
              <a:t>очуваност зона санитарне заштите и </a:t>
            </a:r>
          </a:p>
          <a:p>
            <a:pPr marL="342900" indent="-342900"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sr-Latn-CS" sz="2400" b="1">
                <a:latin typeface="Times New Roman" pitchFamily="18" charset="0"/>
              </a:rPr>
              <a:t>здравствено безбедно руковање водом за пиће.</a:t>
            </a:r>
            <a:endParaRPr lang="en-US" sz="2400" b="1">
              <a:latin typeface="Times New Roman" pitchFamily="18" charset="0"/>
            </a:endParaRPr>
          </a:p>
        </p:txBody>
      </p:sp>
      <p:sp>
        <p:nvSpPr>
          <p:cNvPr id="355333" name="Rectangle 3"/>
          <p:cNvSpPr>
            <a:spLocks noChangeArrowheads="1"/>
          </p:cNvSpPr>
          <p:nvPr/>
        </p:nvSpPr>
        <p:spPr bwMode="auto">
          <a:xfrm>
            <a:off x="503238" y="836613"/>
            <a:ext cx="8640762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sr-Latn-CS" sz="3200" b="1">
                <a:latin typeface="Times New Roman" pitchFamily="18" charset="0"/>
              </a:rPr>
              <a:t>Здравствена безбедност воде за пиће подразумева:</a:t>
            </a:r>
            <a:endParaRPr lang="en-US" sz="32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796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CS" b="1" smtClean="0">
                <a:solidFill>
                  <a:srgbClr val="000000"/>
                </a:solidFill>
                <a:latin typeface="Times New Roman" pitchFamily="18" charset="0"/>
              </a:rPr>
              <a:t>Лична хигијена - дефиниције</a:t>
            </a:r>
          </a:p>
        </p:txBody>
      </p:sp>
      <p:sp>
        <p:nvSpPr>
          <p:cNvPr id="36249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sr-Latn-CS" sz="2400" b="1" smtClean="0">
                <a:solidFill>
                  <a:srgbClr val="000000"/>
                </a:solidFill>
                <a:latin typeface="Arial" charset="0"/>
              </a:rPr>
              <a:t>     </a:t>
            </a:r>
            <a:r>
              <a:rPr lang="sr-Cyrl-CS" sz="2400" b="1" smtClean="0">
                <a:solidFill>
                  <a:srgbClr val="000000"/>
                </a:solidFill>
                <a:latin typeface="Arial" charset="0"/>
              </a:rPr>
              <a:t>Лична хигијена је скуп свих поступака које спроводимо са циљем</a:t>
            </a:r>
            <a:r>
              <a:rPr lang="sr-Latn-CS" sz="2400" b="1" smtClean="0">
                <a:solidFill>
                  <a:srgbClr val="000000"/>
                </a:solidFill>
                <a:latin typeface="Arial" charset="0"/>
              </a:rPr>
              <a:t>:</a:t>
            </a:r>
          </a:p>
          <a:p>
            <a:pPr>
              <a:lnSpc>
                <a:spcPct val="90000"/>
              </a:lnSpc>
            </a:pPr>
            <a:r>
              <a:rPr lang="sr-Cyrl-CS" sz="2400" b="1" smtClean="0">
                <a:solidFill>
                  <a:srgbClr val="000000"/>
                </a:solidFill>
                <a:latin typeface="Arial" charset="0"/>
              </a:rPr>
              <a:t> очувања здравља и спречавања болести,</a:t>
            </a:r>
            <a:endParaRPr lang="sr-Latn-CS" sz="2400" b="1" smtClean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r-Cyrl-CS" sz="2400" b="1" smtClean="0">
                <a:solidFill>
                  <a:srgbClr val="000000"/>
                </a:solidFill>
                <a:latin typeface="Arial" charset="0"/>
              </a:rPr>
              <a:t>обезбеђивања хармоничног психо-физичког развоја, </a:t>
            </a:r>
            <a:endParaRPr lang="sr-Latn-CS" sz="2400" b="1" smtClean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r-Cyrl-CS" sz="2400" b="1" smtClean="0">
                <a:solidFill>
                  <a:srgbClr val="000000"/>
                </a:solidFill>
                <a:latin typeface="Arial" charset="0"/>
              </a:rPr>
              <a:t>одржавања чистоће и лепоте тела и </a:t>
            </a:r>
            <a:endParaRPr lang="sr-Latn-CS" sz="2400" b="1" smtClean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r-Cyrl-CS" sz="2400" b="1" smtClean="0">
                <a:solidFill>
                  <a:srgbClr val="000000"/>
                </a:solidFill>
                <a:latin typeface="Arial" charset="0"/>
              </a:rPr>
              <a:t>очувања менталног здравља. </a:t>
            </a:r>
          </a:p>
        </p:txBody>
      </p:sp>
    </p:spTree>
  </p:cSld>
  <p:clrMapOvr>
    <a:masterClrMapping/>
  </p:clrMapOvr>
  <p:transition advTm="19109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6" name="Rectangle 4"/>
          <p:cNvSpPr>
            <a:spLocks noChangeArrowheads="1"/>
          </p:cNvSpPr>
          <p:nvPr/>
        </p:nvSpPr>
        <p:spPr bwMode="auto">
          <a:xfrm>
            <a:off x="468313" y="2100263"/>
            <a:ext cx="82296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sl-SI" sz="2400" b="1">
                <a:latin typeface="Times New Roman" pitchFamily="18" charset="0"/>
              </a:rPr>
              <a:t>Спроводи се у складу са законском основом и обухвата:</a:t>
            </a:r>
          </a:p>
          <a:p>
            <a:pPr marL="342900" indent="-342900" algn="just" eaLnBrk="1" hangingPunct="1">
              <a:spcBef>
                <a:spcPct val="20000"/>
              </a:spcBef>
              <a:buFont typeface="Wingdings" pitchFamily="2" charset="2"/>
              <a:buNone/>
            </a:pPr>
            <a:endParaRPr lang="sl-SI" sz="2400" b="1">
              <a:latin typeface="Times New Roman" pitchFamily="18" charset="0"/>
            </a:endParaRPr>
          </a:p>
          <a:p>
            <a:pPr marL="742950" lvl="1" indent="-285750" algn="just"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sl-SI" sz="2400" b="1">
                <a:latin typeface="Times New Roman" pitchFamily="18" charset="0"/>
              </a:rPr>
              <a:t>основни “А” обим</a:t>
            </a:r>
          </a:p>
          <a:p>
            <a:pPr marL="742950" lvl="1" indent="-285750" algn="just"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sl-SI" sz="2400" b="1">
                <a:latin typeface="Times New Roman" pitchFamily="18" charset="0"/>
              </a:rPr>
              <a:t>периодични преглед “Б” обим</a:t>
            </a:r>
          </a:p>
          <a:p>
            <a:pPr marL="742950" lvl="1" indent="-285750" algn="just"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sl-SI" sz="2400" b="1">
                <a:latin typeface="Times New Roman" pitchFamily="18" charset="0"/>
              </a:rPr>
              <a:t>обим нових захвата “В” обим</a:t>
            </a:r>
          </a:p>
          <a:p>
            <a:pPr marL="742950" lvl="1" indent="-285750" algn="just"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Ø"/>
            </a:pPr>
            <a:r>
              <a:rPr lang="sl-SI" sz="2400" b="1">
                <a:latin typeface="Times New Roman" pitchFamily="18" charset="0"/>
              </a:rPr>
              <a:t>испитивање по хигијенско-епидемиолошким индикацијама “Г” обим</a:t>
            </a:r>
            <a:endParaRPr lang="en-GB" sz="2400" b="1">
              <a:latin typeface="Times New Roman" pitchFamily="18" charset="0"/>
            </a:endParaRP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 algn="just"/>
            <a:r>
              <a:rPr lang="sl-SI" sz="2900" b="1" smtClean="0">
                <a:latin typeface="Times New Roman" pitchFamily="18" charset="0"/>
              </a:rPr>
              <a:t>Систематска провера здравствене исправности воде за пиће у Републици Србији</a:t>
            </a:r>
            <a:endParaRPr lang="en-GB" sz="2900" b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 advTm="15797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Text Box 2"/>
          <p:cNvSpPr txBox="1">
            <a:spLocks noChangeArrowheads="1"/>
          </p:cNvSpPr>
          <p:nvPr/>
        </p:nvSpPr>
        <p:spPr bwMode="auto">
          <a:xfrm>
            <a:off x="395288" y="260350"/>
            <a:ext cx="8305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CC"/>
                </a:solidFill>
                <a:latin typeface="HelveticaPlain" pitchFamily="2" charset="0"/>
              </a:rPr>
              <a:t>МИКРОБИОЛО</a:t>
            </a:r>
            <a:r>
              <a:rPr lang="sr-Latn-CS" sz="2400" b="1">
                <a:solidFill>
                  <a:srgbClr val="0000CC"/>
                </a:solidFill>
              </a:rPr>
              <a:t>Ш</a:t>
            </a:r>
            <a:r>
              <a:rPr lang="en-US" sz="2400" b="1">
                <a:solidFill>
                  <a:srgbClr val="0000CC"/>
                </a:solidFill>
                <a:latin typeface="HelveticaPlain" pitchFamily="2" charset="0"/>
              </a:rPr>
              <a:t>КИ ПОКАЗАТЕЉИ ПО ВРСТАМА ЛАБОРАТОРИЈСКИХ ПРЕГЛЕДА</a:t>
            </a:r>
            <a:endParaRPr lang="en-US" sz="2400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174083" name="Text Box 3"/>
          <p:cNvSpPr txBox="1">
            <a:spLocks noChangeArrowheads="1"/>
          </p:cNvSpPr>
          <p:nvPr/>
        </p:nvSpPr>
        <p:spPr bwMode="auto">
          <a:xfrm>
            <a:off x="395288" y="1125538"/>
            <a:ext cx="3192462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hlink"/>
                </a:solidFill>
                <a:latin typeface="HelveticaPlain" pitchFamily="2" charset="0"/>
              </a:rPr>
              <a:t>ОСНОВНИ (А)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endParaRPr lang="en-US" sz="1000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Укупне колиформне бактерије</a:t>
            </a:r>
          </a:p>
          <a:p>
            <a:endParaRPr lang="en-US" sz="1200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Колиформне бактерије фекалног порекла</a:t>
            </a:r>
          </a:p>
          <a:p>
            <a:endParaRPr lang="en-US" sz="1000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Укупни број аеробних мезофилних бактерија</a:t>
            </a:r>
          </a:p>
          <a:p>
            <a:endParaRPr lang="en-US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Стрептококе фекалног порекла	</a:t>
            </a:r>
          </a:p>
          <a:p>
            <a:endParaRPr lang="en-US" sz="1000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Сулфиторедукују</a:t>
            </a:r>
            <a:r>
              <a:rPr lang="sr-Cyrl-CS" b="1">
                <a:latin typeface="HelveticaPlain" pitchFamily="2" charset="0"/>
              </a:rPr>
              <a:t>ћ</a:t>
            </a:r>
            <a:r>
              <a:rPr lang="en-US" b="1">
                <a:latin typeface="HelveticaPlain" pitchFamily="2" charset="0"/>
              </a:rPr>
              <a:t>е клостридије</a:t>
            </a:r>
          </a:p>
          <a:p>
            <a:r>
              <a:rPr lang="en-US" sz="900" b="1">
                <a:latin typeface="HelveticaPlain" pitchFamily="2" charset="0"/>
              </a:rPr>
              <a:t>	</a:t>
            </a:r>
            <a:endParaRPr lang="en-US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Протеус-врсте</a:t>
            </a:r>
            <a:endParaRPr lang="sr-Latn-CS" b="1"/>
          </a:p>
          <a:p>
            <a:endParaRPr lang="en-US" b="1"/>
          </a:p>
          <a:p>
            <a:r>
              <a:rPr lang="en-US" b="1">
                <a:latin typeface="HelveticaPlain" pitchFamily="2" charset="0"/>
              </a:rPr>
              <a:t>Pseudomona</a:t>
            </a:r>
            <a:r>
              <a:rPr lang="sr-Latn-CS" b="1">
                <a:latin typeface="HelveticaPlain" pitchFamily="2" charset="0"/>
              </a:rPr>
              <a:t>s</a:t>
            </a:r>
            <a:r>
              <a:rPr lang="en-US" b="1">
                <a:latin typeface="HelveticaPlain" pitchFamily="2" charset="0"/>
              </a:rPr>
              <a:t> aeruginosa</a:t>
            </a:r>
            <a:r>
              <a:rPr lang="en-US" b="1">
                <a:solidFill>
                  <a:srgbClr val="0000CC"/>
                </a:solidFill>
                <a:latin typeface="HelveticaPlain" pitchFamily="2" charset="0"/>
              </a:rPr>
              <a:t>	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74084" name="Text Box 4"/>
          <p:cNvSpPr txBox="1">
            <a:spLocks noChangeArrowheads="1"/>
          </p:cNvSpPr>
          <p:nvPr/>
        </p:nvSpPr>
        <p:spPr bwMode="auto">
          <a:xfrm>
            <a:off x="4356100" y="1125538"/>
            <a:ext cx="4191000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hlink"/>
                </a:solidFill>
                <a:latin typeface="HelveticaPlain" pitchFamily="2" charset="0"/>
              </a:rPr>
              <a:t>ПЕДИОДИ</a:t>
            </a:r>
            <a:r>
              <a:rPr lang="sr-Cyrl-CS" b="1">
                <a:solidFill>
                  <a:schemeClr val="hlink"/>
                </a:solidFill>
                <a:latin typeface="HelveticaPlain" pitchFamily="2" charset="0"/>
              </a:rPr>
              <a:t>Ч</a:t>
            </a:r>
            <a:r>
              <a:rPr lang="en-US" b="1">
                <a:solidFill>
                  <a:schemeClr val="hlink"/>
                </a:solidFill>
                <a:latin typeface="HelveticaPlain" pitchFamily="2" charset="0"/>
              </a:rPr>
              <a:t>НИ (Б)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endParaRPr lang="en-US" sz="1000" b="1">
              <a:latin typeface="HelveticaPlain" pitchFamily="2" charset="0"/>
            </a:endParaRPr>
          </a:p>
          <a:p>
            <a:r>
              <a:rPr lang="sr-Latn-CS" b="1"/>
              <a:t>ОСНОВНИ(А) +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endParaRPr lang="en-US" sz="1000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Ентеровируси</a:t>
            </a:r>
            <a:r>
              <a:rPr lang="en-US" b="1" baseline="30000">
                <a:latin typeface="HelveticaPlain" pitchFamily="2" charset="0"/>
              </a:rPr>
              <a:t>1</a:t>
            </a:r>
          </a:p>
          <a:p>
            <a:r>
              <a:rPr lang="en-US" sz="1000" b="1" baseline="30000">
                <a:latin typeface="HelveticaPlain" pitchFamily="2" charset="0"/>
              </a:rPr>
              <a:t>	</a:t>
            </a:r>
          </a:p>
          <a:p>
            <a:r>
              <a:rPr lang="en-US" b="1">
                <a:latin typeface="HelveticaPlain" pitchFamily="2" charset="0"/>
              </a:rPr>
              <a:t>Бактериофаги</a:t>
            </a:r>
            <a:r>
              <a:rPr lang="en-US" b="1" baseline="30000">
                <a:latin typeface="HelveticaPlain" pitchFamily="2" charset="0"/>
              </a:rPr>
              <a:t>1</a:t>
            </a:r>
          </a:p>
          <a:p>
            <a:r>
              <a:rPr lang="en-US" sz="1000" b="1">
                <a:latin typeface="HelveticaPlain" pitchFamily="2" charset="0"/>
              </a:rPr>
              <a:t>	</a:t>
            </a:r>
          </a:p>
          <a:p>
            <a:r>
              <a:rPr lang="en-US" b="1">
                <a:latin typeface="HelveticaPlain" pitchFamily="2" charset="0"/>
              </a:rPr>
              <a:t>Цревне протозое и хелминти и њихови развојни облици</a:t>
            </a:r>
            <a:r>
              <a:rPr lang="en-US" sz="2400" b="1">
                <a:latin typeface="HelveticaPlain" pitchFamily="2" charset="0"/>
              </a:rPr>
              <a:t>	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74085" name="Text Box 3"/>
          <p:cNvSpPr txBox="1">
            <a:spLocks noChangeArrowheads="1"/>
          </p:cNvSpPr>
          <p:nvPr/>
        </p:nvSpPr>
        <p:spPr bwMode="auto">
          <a:xfrm>
            <a:off x="4427538" y="3644900"/>
            <a:ext cx="449580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hlink"/>
                </a:solidFill>
              </a:rPr>
              <a:t>НОВИ ЗАХВАТ (В)</a:t>
            </a:r>
            <a:endParaRPr lang="en-US">
              <a:solidFill>
                <a:schemeClr val="hlink"/>
              </a:solidFill>
            </a:endParaRPr>
          </a:p>
          <a:p>
            <a:r>
              <a:rPr lang="en-US" b="1"/>
              <a:t>ПЕДИОДИ</a:t>
            </a:r>
            <a:r>
              <a:rPr lang="sr-Cyrl-CS" b="1"/>
              <a:t>Ч</a:t>
            </a:r>
            <a:r>
              <a:rPr lang="en-US" b="1"/>
              <a:t>НИ (Б)</a:t>
            </a:r>
            <a:r>
              <a:rPr lang="en-US"/>
              <a:t> </a:t>
            </a:r>
            <a:r>
              <a:rPr lang="sr-Latn-CS"/>
              <a:t>+ </a:t>
            </a:r>
            <a:r>
              <a:rPr lang="fr-LU" b="1"/>
              <a:t>Феругинозе</a:t>
            </a:r>
            <a:r>
              <a:rPr lang="sr-Latn-CS"/>
              <a:t> </a:t>
            </a:r>
            <a:r>
              <a:rPr lang="en-US" b="1"/>
              <a:t>	</a:t>
            </a:r>
            <a:endParaRPr lang="en-US"/>
          </a:p>
          <a:p>
            <a:r>
              <a:rPr lang="en-US" b="1">
                <a:solidFill>
                  <a:schemeClr val="hlink"/>
                </a:solidFill>
              </a:rPr>
              <a:t>ХИГИЈ. ЕПИДЕМ. ИНДИКАЦИЈЕ (Г)</a:t>
            </a:r>
            <a:endParaRPr lang="en-US">
              <a:solidFill>
                <a:schemeClr val="hlink"/>
              </a:solidFill>
            </a:endParaRPr>
          </a:p>
          <a:p>
            <a:endParaRPr lang="en-US"/>
          </a:p>
          <a:p>
            <a:r>
              <a:rPr lang="sr-Latn-CS" b="1"/>
              <a:t>ОСНОВНИ (А) +</a:t>
            </a:r>
            <a:r>
              <a:rPr lang="sr-Latn-CS"/>
              <a:t> </a:t>
            </a:r>
            <a:r>
              <a:rPr lang="en-US" b="1"/>
              <a:t>Патогени микроорганизми према хигиј. епидемиоло{ким индикацијама </a:t>
            </a:r>
            <a:endParaRPr lang="en-US"/>
          </a:p>
          <a:p>
            <a:r>
              <a:rPr lang="en-US" b="1"/>
              <a:t>Ентеровируси</a:t>
            </a:r>
          </a:p>
        </p:txBody>
      </p:sp>
    </p:spTree>
  </p:cSld>
  <p:clrMapOvr>
    <a:masterClrMapping/>
  </p:clrMapOvr>
  <p:transition advTm="8270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609600" y="457200"/>
            <a:ext cx="8077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0000CC"/>
                </a:solidFill>
                <a:latin typeface="HelveticaPlain" pitchFamily="2" charset="0"/>
              </a:rPr>
              <a:t>МИКРОБИОЛИ</a:t>
            </a:r>
            <a:r>
              <a:rPr lang="sr-Cyrl-CS" sz="2400" b="1">
                <a:solidFill>
                  <a:srgbClr val="0000CC"/>
                </a:solidFill>
                <a:latin typeface="HelveticaPlain" pitchFamily="2" charset="0"/>
              </a:rPr>
              <a:t>Ш</a:t>
            </a:r>
            <a:r>
              <a:rPr lang="en-US" sz="2400" b="1">
                <a:solidFill>
                  <a:srgbClr val="0000CC"/>
                </a:solidFill>
                <a:latin typeface="HelveticaPlain" pitchFamily="2" charset="0"/>
              </a:rPr>
              <a:t>КА СВОЈСТВА ВОДЕ ЗА ПИ</a:t>
            </a:r>
            <a:r>
              <a:rPr lang="sr-Cyrl-CS" sz="2400" b="1">
                <a:solidFill>
                  <a:srgbClr val="0000CC"/>
                </a:solidFill>
                <a:latin typeface="HelveticaPlain" pitchFamily="2" charset="0"/>
              </a:rPr>
              <a:t>Ћ</a:t>
            </a:r>
            <a:r>
              <a:rPr lang="en-US" sz="2400" b="1">
                <a:solidFill>
                  <a:srgbClr val="0000CC"/>
                </a:solidFill>
                <a:latin typeface="HelveticaPlain" pitchFamily="2" charset="0"/>
              </a:rPr>
              <a:t>Е</a:t>
            </a:r>
            <a:endParaRPr lang="sr-Latn-CS" sz="2400" b="1">
              <a:solidFill>
                <a:srgbClr val="0000CC"/>
              </a:solidFill>
            </a:endParaRPr>
          </a:p>
          <a:p>
            <a:endParaRPr lang="sr-Latn-CS" sz="2400" b="1">
              <a:solidFill>
                <a:srgbClr val="0000CC"/>
              </a:solidFill>
            </a:endParaRPr>
          </a:p>
          <a:p>
            <a:r>
              <a:rPr lang="sr-Latn-CS" sz="2400">
                <a:solidFill>
                  <a:srgbClr val="0000CC"/>
                </a:solidFill>
              </a:rPr>
              <a:t>Ниједна врста воде која се користи за пиће не сме да садржи:</a:t>
            </a:r>
            <a:endParaRPr lang="en-US" sz="2400">
              <a:solidFill>
                <a:srgbClr val="0000CC"/>
              </a:solidFill>
            </a:endParaRPr>
          </a:p>
        </p:txBody>
      </p:sp>
      <p:sp>
        <p:nvSpPr>
          <p:cNvPr id="176131" name="Text Box 3"/>
          <p:cNvSpPr txBox="1">
            <a:spLocks noChangeArrowheads="1"/>
          </p:cNvSpPr>
          <p:nvPr/>
        </p:nvSpPr>
        <p:spPr bwMode="auto">
          <a:xfrm>
            <a:off x="684213" y="1889125"/>
            <a:ext cx="777557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latin typeface="HelveticaPlain" pitchFamily="2" charset="0"/>
              </a:rPr>
              <a:t>	</a:t>
            </a:r>
          </a:p>
          <a:p>
            <a:r>
              <a:rPr lang="sr-Latn-CS" sz="2000" b="1"/>
              <a:t>- б</a:t>
            </a:r>
            <a:r>
              <a:rPr lang="en-US" sz="2000" b="1">
                <a:latin typeface="HelveticaPlain" pitchFamily="2" charset="0"/>
              </a:rPr>
              <a:t>актерије </a:t>
            </a:r>
            <a:r>
              <a:rPr lang="en-US" sz="2000" b="1" i="1">
                <a:latin typeface="HelveticaPlain" pitchFamily="2" charset="0"/>
              </a:rPr>
              <a:t>salmonellae</a:t>
            </a:r>
            <a:r>
              <a:rPr lang="en-US" sz="2000" b="1">
                <a:latin typeface="HelveticaPlain" pitchFamily="2" charset="0"/>
              </a:rPr>
              <a:t> врсте, </a:t>
            </a:r>
            <a:r>
              <a:rPr lang="en-US" sz="2000" b="1" i="1">
                <a:latin typeface="HelveticaPlain" pitchFamily="2" charset="0"/>
              </a:rPr>
              <a:t>shigelae</a:t>
            </a:r>
            <a:r>
              <a:rPr lang="en-US" sz="2000" b="1">
                <a:latin typeface="HelveticaPlain" pitchFamily="2" charset="0"/>
              </a:rPr>
              <a:t> врсте, </a:t>
            </a:r>
            <a:r>
              <a:rPr lang="en-US" sz="2000" b="1" i="1"/>
              <a:t>Vibrio cholerae</a:t>
            </a:r>
            <a:r>
              <a:rPr lang="en-US" sz="2000" b="1">
                <a:latin typeface="HelveticaPlain" pitchFamily="2" charset="0"/>
              </a:rPr>
              <a:t>, колиформне бактерије, стрептококе фекалног порекла, </a:t>
            </a:r>
            <a:r>
              <a:rPr lang="en-US" sz="2000" b="1" i="1">
                <a:latin typeface="HelveticaPlain" pitchFamily="2" charset="0"/>
              </a:rPr>
              <a:t>proteus</a:t>
            </a:r>
            <a:r>
              <a:rPr lang="en-US" sz="2000" b="1">
                <a:latin typeface="HelveticaPlain" pitchFamily="2" charset="0"/>
              </a:rPr>
              <a:t> врсте, </a:t>
            </a:r>
            <a:r>
              <a:rPr lang="en-US" sz="2000" b="1" i="1">
                <a:latin typeface="HelveticaPlain" pitchFamily="2" charset="0"/>
              </a:rPr>
              <a:t>Pseudomonas aeruginosa</a:t>
            </a:r>
            <a:r>
              <a:rPr lang="sr-Latn-CS" sz="2000" b="1"/>
              <a:t> </a:t>
            </a:r>
            <a:r>
              <a:rPr lang="en-US" sz="2000" b="1">
                <a:latin typeface="HelveticaPlain" pitchFamily="2" charset="0"/>
              </a:rPr>
              <a:t>и др</a:t>
            </a:r>
            <a:r>
              <a:rPr lang="sr-Latn-CS" sz="2000" b="1"/>
              <a:t>уге</a:t>
            </a:r>
            <a:r>
              <a:rPr lang="en-US" sz="2000" b="1">
                <a:latin typeface="HelveticaPlain" pitchFamily="2" charset="0"/>
              </a:rPr>
              <a:t> патогене микроорганизме</a:t>
            </a:r>
            <a:r>
              <a:rPr lang="sr-Latn-CS" sz="2000" b="1"/>
              <a:t>,</a:t>
            </a:r>
            <a:endParaRPr lang="en-US" sz="2000" b="1"/>
          </a:p>
          <a:p>
            <a:r>
              <a:rPr lang="en-US" sz="2000" b="1">
                <a:latin typeface="HelveticaPlain" pitchFamily="2" charset="0"/>
              </a:rPr>
              <a:t>	</a:t>
            </a:r>
          </a:p>
          <a:p>
            <a:r>
              <a:rPr lang="sr-Latn-CS" sz="2000" b="1"/>
              <a:t>-ц</a:t>
            </a:r>
            <a:r>
              <a:rPr lang="en-US" sz="2000" b="1">
                <a:latin typeface="HelveticaPlain" pitchFamily="2" charset="0"/>
              </a:rPr>
              <a:t>ревне протозое, цревне хелминте и њихове развојне облике</a:t>
            </a:r>
            <a:r>
              <a:rPr lang="sr-Latn-CS" sz="2000" b="1"/>
              <a:t>:</a:t>
            </a:r>
            <a:r>
              <a:rPr lang="en-US" sz="2000" b="1" i="1">
                <a:latin typeface="HelveticaPlain" pitchFamily="2" charset="0"/>
              </a:rPr>
              <a:t>Ascaris lumbricoides</a:t>
            </a:r>
            <a:r>
              <a:rPr lang="sr-Latn-CS" sz="2000" b="1"/>
              <a:t> </a:t>
            </a:r>
            <a:r>
              <a:rPr lang="en-US" sz="2000" b="1">
                <a:latin typeface="HelveticaPlain" pitchFamily="2" charset="0"/>
              </a:rPr>
              <a:t>(jaja), </a:t>
            </a:r>
            <a:r>
              <a:rPr lang="en-US" sz="2000" b="1" i="1">
                <a:latin typeface="HelveticaPlain" pitchFamily="2" charset="0"/>
              </a:rPr>
              <a:t>Echinococcus granulosis</a:t>
            </a:r>
            <a:r>
              <a:rPr lang="en-US" sz="2000" b="1">
                <a:latin typeface="HelveticaPlain" pitchFamily="2" charset="0"/>
              </a:rPr>
              <a:t> (jaja), </a:t>
            </a:r>
            <a:r>
              <a:rPr lang="en-US" sz="2000" b="1" i="1">
                <a:latin typeface="HelveticaPlain" pitchFamily="2" charset="0"/>
              </a:rPr>
              <a:t>Entamoeba histolytica</a:t>
            </a:r>
            <a:r>
              <a:rPr lang="en-US" sz="2000" b="1">
                <a:latin typeface="HelveticaPlain" pitchFamily="2" charset="0"/>
              </a:rPr>
              <a:t> (</a:t>
            </a:r>
            <a:r>
              <a:rPr lang="sr-Latn-CS" sz="2000" b="1"/>
              <a:t>цисте и вегетативне форме</a:t>
            </a:r>
            <a:r>
              <a:rPr lang="en-US" sz="2000" b="1">
                <a:latin typeface="HelveticaPlain" pitchFamily="2" charset="0"/>
              </a:rPr>
              <a:t>), </a:t>
            </a:r>
            <a:r>
              <a:rPr lang="en-US" sz="2000" b="1" i="1">
                <a:latin typeface="HelveticaPlain" pitchFamily="2" charset="0"/>
              </a:rPr>
              <a:t>Lamblia intestinalis</a:t>
            </a:r>
            <a:r>
              <a:rPr lang="en-US" sz="2000" b="1">
                <a:latin typeface="HelveticaPlain" pitchFamily="2" charset="0"/>
              </a:rPr>
              <a:t>, </a:t>
            </a:r>
            <a:r>
              <a:rPr lang="en-US" sz="2000" b="1" i="1">
                <a:latin typeface="HelveticaPlain" pitchFamily="2" charset="0"/>
              </a:rPr>
              <a:t>Taenia saginata</a:t>
            </a:r>
            <a:r>
              <a:rPr lang="en-US" sz="2000" b="1">
                <a:latin typeface="HelveticaPlain" pitchFamily="2" charset="0"/>
              </a:rPr>
              <a:t> (jaja), </a:t>
            </a:r>
            <a:r>
              <a:rPr lang="en-US" sz="2000" b="1" i="1">
                <a:latin typeface="HelveticaPlain" pitchFamily="2" charset="0"/>
              </a:rPr>
              <a:t>Naegleria spp</a:t>
            </a:r>
            <a:r>
              <a:rPr lang="en-US" sz="2000" b="1">
                <a:latin typeface="HelveticaPlain" pitchFamily="2" charset="0"/>
              </a:rPr>
              <a:t>. </a:t>
            </a:r>
          </a:p>
          <a:p>
            <a:r>
              <a:rPr lang="sr-Latn-CS" sz="2000" b="1"/>
              <a:t>-в</a:t>
            </a:r>
            <a:r>
              <a:rPr lang="en-US" sz="2000" b="1">
                <a:latin typeface="HelveticaPlain" pitchFamily="2" charset="0"/>
              </a:rPr>
              <a:t>ибрион</a:t>
            </a:r>
            <a:r>
              <a:rPr lang="sr-Latn-CS" sz="2000" b="1"/>
              <a:t>е</a:t>
            </a:r>
            <a:r>
              <a:rPr lang="en-US" sz="2000" b="1">
                <a:latin typeface="HelveticaPlain" pitchFamily="2" charset="0"/>
              </a:rPr>
              <a:t>	</a:t>
            </a:r>
          </a:p>
          <a:p>
            <a:endParaRPr lang="en-US" sz="2000" b="1">
              <a:latin typeface="HelveticaPlain" pitchFamily="2" charset="0"/>
            </a:endParaRPr>
          </a:p>
          <a:p>
            <a:r>
              <a:rPr lang="sr-Latn-CS" sz="2000" b="1"/>
              <a:t>-бактериофаге</a:t>
            </a:r>
          </a:p>
          <a:p>
            <a:r>
              <a:rPr lang="en-US" sz="2000" b="1">
                <a:solidFill>
                  <a:srgbClr val="0000CC"/>
                </a:solidFill>
                <a:latin typeface="HelveticaPlain" pitchFamily="2" charset="0"/>
              </a:rPr>
              <a:t>	</a:t>
            </a:r>
            <a:endParaRPr lang="sr-Latn-CS" sz="2000" b="1">
              <a:solidFill>
                <a:srgbClr val="0000CC"/>
              </a:solidFill>
            </a:endParaRPr>
          </a:p>
          <a:p>
            <a:r>
              <a:rPr lang="sr-Latn-CS" sz="2000" b="1"/>
              <a:t>-а</a:t>
            </a:r>
            <a:r>
              <a:rPr lang="ru-RU" sz="2000" b="1"/>
              <a:t>лге и др. микроорганизми који могу да измене изглед, мирис и укус воде</a:t>
            </a:r>
            <a:endParaRPr lang="en-US" sz="2000" b="1"/>
          </a:p>
        </p:txBody>
      </p:sp>
    </p:spTree>
  </p:cSld>
  <p:clrMapOvr>
    <a:masterClrMapping/>
  </p:clrMapOvr>
  <p:transition advTm="14934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62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 algn="ctr">
            <a:noFill/>
            <a:miter lim="800000"/>
            <a:headEnd/>
            <a:tailEnd/>
          </a:ln>
        </p:spPr>
      </p:pic>
      <p:sp>
        <p:nvSpPr>
          <p:cNvPr id="45059" name="Rectangle 3"/>
          <p:cNvSpPr>
            <a:spLocks noGrp="1" noChangeArrowheads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935038" y="115888"/>
            <a:ext cx="7275512" cy="360362"/>
          </a:xfrm>
          <a:prstGeom prst="rect">
            <a:avLst/>
          </a:prstGeom>
          <a:ln cap="flat" algn="ctr">
            <a:round/>
            <a:headEnd type="none" w="med" len="med"/>
            <a:tailEnd type="none" w="med" len="med"/>
          </a:ln>
        </p:spPr>
        <p:txBody>
          <a:bodyPr anchor="ctr">
            <a:normAutofit fontScale="90000"/>
          </a:bodyPr>
          <a:lstStyle/>
          <a:p>
            <a:r>
              <a:rPr lang="sr-Cyrl-CS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</a:t>
            </a:r>
            <a:r>
              <a:rPr lang="sl-SI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води</a:t>
            </a:r>
            <a:r>
              <a:rPr lang="sl-SI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</a:t>
            </a:r>
            <a:r>
              <a:rPr lang="sl-SI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пиће</a:t>
            </a:r>
            <a:r>
              <a:rPr lang="sl-SI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могу</a:t>
            </a:r>
            <a:r>
              <a:rPr lang="sl-SI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</a:t>
            </a:r>
            <a:r>
              <a:rPr lang="sl-SI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наћи</a:t>
            </a:r>
            <a:r>
              <a:rPr lang="sl-SI" sz="3200" b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endParaRPr lang="en-GB" sz="3200" b="1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297022" name="Group 62"/>
          <p:cNvGraphicFramePr>
            <a:graphicFrameLocks noGrp="1"/>
          </p:cNvGraphicFramePr>
          <p:nvPr/>
        </p:nvGraphicFramePr>
        <p:xfrm>
          <a:off x="201613" y="692150"/>
          <a:ext cx="8763000" cy="6121080"/>
        </p:xfrm>
        <a:graphic>
          <a:graphicData uri="http://schemas.openxmlformats.org/drawingml/2006/table">
            <a:tbl>
              <a:tblPr/>
              <a:tblGrid>
                <a:gridCol w="469900"/>
                <a:gridCol w="3035300"/>
                <a:gridCol w="1822450"/>
                <a:gridCol w="1804987"/>
                <a:gridCol w="1630363"/>
              </a:tblGrid>
              <a:tr h="363538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R.b.</a:t>
                      </a:r>
                      <a:endParaRPr kumimoji="1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endParaRPr kumimoji="1" lang="sr-Latn-C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Природна вода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</a:tr>
              <a:tr h="1554163">
                <a:tc v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Врста микроорганизама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Пречишћена и дезинфикована вода и флаширана вода на извору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Затворена изворишта (бушени бунари, каптирани копани бунари, затворена врела и извори)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Отворена изворишта (копани бунари, извори, врела)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1.</a:t>
                      </a:r>
                      <a:endParaRPr kumimoji="1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Аеробни мезофилни организми (у 1 ml)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100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300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2.</a:t>
                      </a:r>
                      <a:endParaRPr kumimoji="1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Укупне колиформне бактерије одређене као највероватнији могући број у 100 ml (MPN)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100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3.</a:t>
                      </a:r>
                      <a:endParaRPr kumimoji="1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Укупне колиформне бактерије одређене мембран филтер методом у 100 ml (MFM)</a:t>
                      </a:r>
                      <a:endParaRPr kumimoji="1" lang="en-GB" sz="1600" b="1" i="0" u="none" strike="noStrike" cap="none" normalizeH="0" baseline="3000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5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4.</a:t>
                      </a:r>
                      <a:endParaRPr kumimoji="1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Сулфиторедукујуће клостридије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5.</a:t>
                      </a:r>
                      <a:endParaRPr kumimoji="1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Број инфективних јединица ентеровируса 10 l воде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0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 typeface="Monotype Sorts" pitchFamily="2" charset="2"/>
                        <a:buNone/>
                        <a:tabLst/>
                      </a:pPr>
                      <a:r>
                        <a:rPr kumimoji="1" lang="sl-SI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Calibri" pitchFamily="34" charset="0"/>
                        </a:rPr>
                        <a:t>1</a:t>
                      </a:r>
                      <a:endParaRPr kumimoji="1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  <a:cs typeface="Calibri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Tm="22431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Text Box 2"/>
          <p:cNvSpPr txBox="1">
            <a:spLocks noChangeArrowheads="1"/>
          </p:cNvSpPr>
          <p:nvPr/>
        </p:nvSpPr>
        <p:spPr bwMode="auto">
          <a:xfrm>
            <a:off x="0" y="457200"/>
            <a:ext cx="853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latin typeface="HelveticaPlain" pitchFamily="2" charset="0"/>
              </a:rPr>
              <a:t>ФИЗИКИ, ФИЗИ</a:t>
            </a:r>
            <a:r>
              <a:rPr lang="sr-Cyrl-CS" sz="2000" b="1">
                <a:latin typeface="HelveticaPlain" pitchFamily="2" charset="0"/>
              </a:rPr>
              <a:t>Ч</a:t>
            </a:r>
            <a:r>
              <a:rPr lang="en-US" sz="2000" b="1">
                <a:latin typeface="HelveticaPlain" pitchFamily="2" charset="0"/>
              </a:rPr>
              <a:t>КО-ХЕМИЈСКИ И РАДИОЛО</a:t>
            </a:r>
            <a:r>
              <a:rPr lang="sr-Cyrl-CS" sz="2000" b="1">
                <a:latin typeface="HelveticaPlain" pitchFamily="2" charset="0"/>
              </a:rPr>
              <a:t>Ш</a:t>
            </a:r>
            <a:r>
              <a:rPr lang="en-US" sz="2000" b="1">
                <a:latin typeface="HelveticaPlain" pitchFamily="2" charset="0"/>
              </a:rPr>
              <a:t>КИ ПОКАЗАТЕЉИ ПО ВРСТАМА ЛАБОРАТОРИЈСКОГ ПРЕГЛЕДА</a:t>
            </a:r>
          </a:p>
        </p:txBody>
      </p:sp>
      <p:sp>
        <p:nvSpPr>
          <p:cNvPr id="178179" name="Text Box 3"/>
          <p:cNvSpPr txBox="1">
            <a:spLocks noChangeArrowheads="1"/>
          </p:cNvSpPr>
          <p:nvPr/>
        </p:nvSpPr>
        <p:spPr bwMode="auto">
          <a:xfrm>
            <a:off x="914400" y="1263650"/>
            <a:ext cx="3810000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hlink"/>
                </a:solidFill>
              </a:rPr>
              <a:t>ОСНОВНИ (А)</a:t>
            </a:r>
            <a:r>
              <a:rPr lang="en-US" sz="1600" b="1"/>
              <a:t>	</a:t>
            </a:r>
            <a:endParaRPr lang="en-US" sz="1600"/>
          </a:p>
          <a:p>
            <a:r>
              <a:rPr lang="en-US" sz="1600" b="1"/>
              <a:t>Температура	</a:t>
            </a:r>
            <a:endParaRPr lang="en-US" sz="1600"/>
          </a:p>
          <a:p>
            <a:r>
              <a:rPr lang="en-US" sz="1600" b="1"/>
              <a:t>Боја	</a:t>
            </a:r>
            <a:endParaRPr lang="en-US" sz="1600"/>
          </a:p>
          <a:p>
            <a:r>
              <a:rPr lang="en-US" sz="1600" b="1"/>
              <a:t>Мирис	</a:t>
            </a:r>
            <a:endParaRPr lang="en-US" sz="1600"/>
          </a:p>
          <a:p>
            <a:r>
              <a:rPr lang="en-US" sz="1600" b="1"/>
              <a:t>Укус	</a:t>
            </a:r>
            <a:endParaRPr lang="en-US" sz="1600"/>
          </a:p>
          <a:p>
            <a:r>
              <a:rPr lang="en-US" sz="1600" b="1"/>
              <a:t>Мутноћа</a:t>
            </a:r>
          </a:p>
          <a:p>
            <a:r>
              <a:rPr lang="en-US" sz="1600" b="1">
                <a:latin typeface="HelveticaPlain" pitchFamily="2" charset="0"/>
              </a:rPr>
              <a:t>рН	</a:t>
            </a:r>
          </a:p>
          <a:p>
            <a:r>
              <a:rPr lang="en-US" sz="1600" b="1">
                <a:latin typeface="HelveticaPlain" pitchFamily="2" charset="0"/>
              </a:rPr>
              <a:t>утрошак </a:t>
            </a:r>
            <a:r>
              <a:rPr lang="en-US" sz="2000" b="1">
                <a:latin typeface="HelveticaPlain" pitchFamily="2" charset="0"/>
              </a:rPr>
              <a:t>KMnO</a:t>
            </a:r>
            <a:r>
              <a:rPr lang="en-US" sz="2000" b="1" baseline="-25000">
                <a:latin typeface="HelveticaPlain" pitchFamily="2" charset="0"/>
              </a:rPr>
              <a:t>4</a:t>
            </a:r>
            <a:r>
              <a:rPr lang="en-US" sz="1600" b="1" baseline="-25000">
                <a:latin typeface="HelveticaPlain" pitchFamily="2" charset="0"/>
              </a:rPr>
              <a:t>	</a:t>
            </a:r>
          </a:p>
          <a:p>
            <a:r>
              <a:rPr lang="en-US" sz="1600" b="1"/>
              <a:t>Остатак испарења	</a:t>
            </a:r>
            <a:endParaRPr lang="en-US" sz="1600"/>
          </a:p>
          <a:p>
            <a:r>
              <a:rPr lang="en-US" sz="1600" b="1"/>
              <a:t>Електропроводљивост	</a:t>
            </a:r>
            <a:endParaRPr lang="en-US" sz="1600"/>
          </a:p>
          <a:p>
            <a:r>
              <a:rPr lang="en-US" sz="1600" b="1"/>
              <a:t>Амонијак	</a:t>
            </a:r>
            <a:endParaRPr lang="en-US" sz="1600"/>
          </a:p>
          <a:p>
            <a:r>
              <a:rPr lang="en-US" sz="1600" b="1"/>
              <a:t>Резидуа дезинфекционог средства</a:t>
            </a:r>
            <a:endParaRPr lang="en-US" sz="1600"/>
          </a:p>
          <a:p>
            <a:r>
              <a:rPr lang="fr-LU" sz="1600" b="1"/>
              <a:t>Хлориди</a:t>
            </a:r>
            <a:r>
              <a:rPr lang="en-US" sz="1600" b="1"/>
              <a:t>	</a:t>
            </a:r>
            <a:endParaRPr lang="en-US" sz="1600"/>
          </a:p>
          <a:p>
            <a:r>
              <a:rPr lang="fr-LU" sz="1600" b="1"/>
              <a:t>Нитрити</a:t>
            </a:r>
            <a:r>
              <a:rPr lang="en-US" sz="1600" b="1"/>
              <a:t>	</a:t>
            </a:r>
            <a:endParaRPr lang="en-US" sz="1600"/>
          </a:p>
          <a:p>
            <a:r>
              <a:rPr lang="fr-LU" sz="1600" b="1"/>
              <a:t>Нитрати</a:t>
            </a:r>
            <a:r>
              <a:rPr lang="en-US" sz="1600" b="1"/>
              <a:t>	</a:t>
            </a:r>
            <a:endParaRPr lang="en-US" sz="1600"/>
          </a:p>
          <a:p>
            <a:r>
              <a:rPr lang="fr-LU" sz="1600" b="1"/>
              <a:t>Флуориди</a:t>
            </a:r>
            <a:r>
              <a:rPr lang="en-US" sz="1600" b="1"/>
              <a:t>	</a:t>
            </a:r>
            <a:endParaRPr lang="en-US" sz="1600"/>
          </a:p>
          <a:p>
            <a:r>
              <a:rPr lang="fr-LU" sz="1600" b="1"/>
              <a:t>Гво</a:t>
            </a:r>
            <a:r>
              <a:rPr lang="en-US" sz="1600" b="1"/>
              <a:t>жђ</a:t>
            </a:r>
            <a:r>
              <a:rPr lang="fr-LU" sz="1600" b="1"/>
              <a:t>е</a:t>
            </a:r>
            <a:r>
              <a:rPr lang="en-US" sz="1600" b="1"/>
              <a:t>	</a:t>
            </a:r>
            <a:endParaRPr lang="en-US" sz="1600"/>
          </a:p>
          <a:p>
            <a:r>
              <a:rPr lang="en-US" sz="1600" b="1"/>
              <a:t>Манган	</a:t>
            </a:r>
            <a:endParaRPr lang="en-US" sz="1600"/>
          </a:p>
          <a:p>
            <a:r>
              <a:rPr lang="en-US" sz="1600" b="1"/>
              <a:t>Специфичне материје које се очекују</a:t>
            </a:r>
            <a:endParaRPr lang="en-US" sz="1600"/>
          </a:p>
        </p:txBody>
      </p:sp>
      <p:sp>
        <p:nvSpPr>
          <p:cNvPr id="178180" name="Text Box 4"/>
          <p:cNvSpPr txBox="1">
            <a:spLocks noChangeArrowheads="1"/>
          </p:cNvSpPr>
          <p:nvPr/>
        </p:nvSpPr>
        <p:spPr bwMode="auto">
          <a:xfrm>
            <a:off x="4724400" y="1322388"/>
            <a:ext cx="4038600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LU" sz="2000" b="1">
                <a:solidFill>
                  <a:schemeClr val="hlink"/>
                </a:solidFill>
              </a:rPr>
              <a:t>ПЕРИОДИ</a:t>
            </a:r>
            <a:r>
              <a:rPr lang="en-US" sz="2000" b="1">
                <a:solidFill>
                  <a:schemeClr val="hlink"/>
                </a:solidFill>
              </a:rPr>
              <a:t>Ч</a:t>
            </a:r>
            <a:r>
              <a:rPr lang="fr-LU" sz="2000" b="1">
                <a:solidFill>
                  <a:schemeClr val="hlink"/>
                </a:solidFill>
              </a:rPr>
              <a:t>НИ (Б)	</a:t>
            </a:r>
            <a:endParaRPr lang="en-US" sz="2000">
              <a:solidFill>
                <a:schemeClr val="hlink"/>
              </a:solidFill>
            </a:endParaRPr>
          </a:p>
          <a:p>
            <a:r>
              <a:rPr lang="fr-LU" sz="2000" b="1"/>
              <a:t>ОСНОВНИ (А) </a:t>
            </a:r>
            <a:r>
              <a:rPr lang="sr-Latn-CS" sz="2000" b="1"/>
              <a:t>+</a:t>
            </a:r>
            <a:endParaRPr lang="en-US" sz="2000"/>
          </a:p>
          <a:p>
            <a:r>
              <a:rPr lang="fr-LU" sz="2000" b="1"/>
              <a:t>	</a:t>
            </a:r>
            <a:endParaRPr lang="en-US" sz="2000"/>
          </a:p>
          <a:p>
            <a:r>
              <a:rPr lang="en-US" sz="1600" b="1"/>
              <a:t>Детерџенти (а</a:t>
            </a:r>
            <a:r>
              <a:rPr lang="sr-Latn-CS" sz="1600" b="1"/>
              <a:t>нј</a:t>
            </a:r>
            <a:r>
              <a:rPr lang="en-US" sz="1600" b="1"/>
              <a:t>онски и катјонски)</a:t>
            </a:r>
            <a:r>
              <a:rPr lang="en-US" sz="1600" b="1" baseline="30000"/>
              <a:t> </a:t>
            </a:r>
            <a:endParaRPr lang="en-US" sz="1600"/>
          </a:p>
          <a:p>
            <a:r>
              <a:rPr lang="en-US" sz="1600" b="1"/>
              <a:t>Феноли	</a:t>
            </a:r>
            <a:endParaRPr lang="en-US" sz="1600"/>
          </a:p>
          <a:p>
            <a:r>
              <a:rPr lang="en-US" sz="1600" b="1"/>
              <a:t>Флуориди	</a:t>
            </a:r>
            <a:endParaRPr lang="en-US" sz="1600"/>
          </a:p>
          <a:p>
            <a:r>
              <a:rPr lang="en-US" sz="1600" b="1"/>
              <a:t>Средства за коагулацију и флокулацију	</a:t>
            </a:r>
            <a:endParaRPr lang="en-US" sz="1600"/>
          </a:p>
          <a:p>
            <a:r>
              <a:rPr lang="en-US" sz="1600" b="1"/>
              <a:t>Дезинфекциона средства и споредни продукти дезинфекције	</a:t>
            </a:r>
            <a:endParaRPr lang="en-US" sz="1600"/>
          </a:p>
          <a:p>
            <a:r>
              <a:rPr lang="en-US" sz="1600" b="1"/>
              <a:t>Минерална уља % сатурације кисеоником	</a:t>
            </a:r>
            <a:endParaRPr lang="en-US" sz="1600"/>
          </a:p>
          <a:p>
            <a:r>
              <a:rPr lang="en-US" sz="2000" b="1"/>
              <a:t>	</a:t>
            </a:r>
            <a:endParaRPr lang="en-US" sz="2000"/>
          </a:p>
        </p:txBody>
      </p:sp>
    </p:spTree>
  </p:cSld>
  <p:clrMapOvr>
    <a:masterClrMapping/>
  </p:clrMapOvr>
  <p:transition advTm="16427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Text Box 2"/>
          <p:cNvSpPr txBox="1">
            <a:spLocks noChangeArrowheads="1"/>
          </p:cNvSpPr>
          <p:nvPr/>
        </p:nvSpPr>
        <p:spPr bwMode="auto">
          <a:xfrm>
            <a:off x="762000" y="457200"/>
            <a:ext cx="777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ФИЗИКИ, ФИЗИ</a:t>
            </a:r>
            <a:r>
              <a:rPr lang="sr-Cyrl-CS" b="1"/>
              <a:t>Ч</a:t>
            </a:r>
            <a:r>
              <a:rPr lang="en-US" b="1"/>
              <a:t>КО-ХЕМИЈСКИ И РАДИОЛО</a:t>
            </a:r>
            <a:r>
              <a:rPr lang="sr-Cyrl-CS" b="1"/>
              <a:t>Ш</a:t>
            </a:r>
            <a:r>
              <a:rPr lang="en-US" b="1"/>
              <a:t>КИ ПОКАЗАТЕЉИ ПО ВРСТАМА ЛАБОРАТОРИЈСКОГ ПРЕГЛЕДА</a:t>
            </a:r>
          </a:p>
        </p:txBody>
      </p:sp>
      <p:sp>
        <p:nvSpPr>
          <p:cNvPr id="179203" name="Text Box 3"/>
          <p:cNvSpPr txBox="1">
            <a:spLocks noChangeArrowheads="1"/>
          </p:cNvSpPr>
          <p:nvPr/>
        </p:nvSpPr>
        <p:spPr bwMode="auto">
          <a:xfrm>
            <a:off x="323850" y="1289050"/>
            <a:ext cx="4248150" cy="506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hlink"/>
                </a:solidFill>
              </a:rPr>
              <a:t>НОВИ ЗАХВАТ</a:t>
            </a:r>
            <a:r>
              <a:rPr lang="sr-Latn-CS" b="1">
                <a:solidFill>
                  <a:schemeClr val="hlink"/>
                </a:solidFill>
              </a:rPr>
              <a:t> (В)</a:t>
            </a:r>
            <a:endParaRPr lang="en-US">
              <a:solidFill>
                <a:schemeClr val="hlink"/>
              </a:solidFill>
            </a:endParaRPr>
          </a:p>
          <a:p>
            <a:r>
              <a:rPr lang="en-US" b="1"/>
              <a:t>ОСНОВНИ (А) </a:t>
            </a:r>
            <a:r>
              <a:rPr lang="sr-Latn-CS" b="1"/>
              <a:t>+</a:t>
            </a:r>
            <a:endParaRPr lang="en-US"/>
          </a:p>
          <a:p>
            <a:r>
              <a:rPr lang="en-US" b="1"/>
              <a:t>Детер</a:t>
            </a:r>
            <a:r>
              <a:rPr lang="sr-Latn-CS" b="1"/>
              <a:t>џ</a:t>
            </a:r>
            <a:r>
              <a:rPr lang="en-US" b="1"/>
              <a:t>енти (а</a:t>
            </a:r>
            <a:r>
              <a:rPr lang="sr-Latn-CS" b="1"/>
              <a:t>нј</a:t>
            </a:r>
            <a:r>
              <a:rPr lang="en-US" b="1"/>
              <a:t>онски и катјонски) </a:t>
            </a:r>
            <a:endParaRPr lang="en-US"/>
          </a:p>
          <a:p>
            <a:r>
              <a:rPr lang="en-US" b="1"/>
              <a:t>Олово	</a:t>
            </a:r>
            <a:endParaRPr lang="en-US"/>
          </a:p>
          <a:p>
            <a:r>
              <a:rPr lang="en-US" b="1"/>
              <a:t>Сулфати	</a:t>
            </a:r>
            <a:endParaRPr lang="en-US"/>
          </a:p>
          <a:p>
            <a:r>
              <a:rPr lang="en-US" b="1"/>
              <a:t>Алуминијум	</a:t>
            </a:r>
            <a:endParaRPr lang="en-US"/>
          </a:p>
          <a:p>
            <a:r>
              <a:rPr lang="en-US" b="1"/>
              <a:t>Бакар	</a:t>
            </a:r>
            <a:endParaRPr lang="en-US"/>
          </a:p>
          <a:p>
            <a:r>
              <a:rPr lang="en-US" b="1"/>
              <a:t>Цијаниди	</a:t>
            </a:r>
            <a:endParaRPr lang="en-US"/>
          </a:p>
          <a:p>
            <a:r>
              <a:rPr lang="en-US" b="1"/>
              <a:t>Цинк	</a:t>
            </a:r>
            <a:endParaRPr lang="en-US"/>
          </a:p>
          <a:p>
            <a:r>
              <a:rPr lang="en-US" b="1"/>
              <a:t>Угљендиоксид	</a:t>
            </a:r>
            <a:endParaRPr lang="en-US"/>
          </a:p>
          <a:p>
            <a:r>
              <a:rPr lang="en-US" b="1"/>
              <a:t>Ортофосфати	</a:t>
            </a:r>
            <a:endParaRPr lang="en-US"/>
          </a:p>
          <a:p>
            <a:r>
              <a:rPr lang="en-US" b="1"/>
              <a:t>Хром (укупни)	</a:t>
            </a:r>
            <a:endParaRPr lang="en-US"/>
          </a:p>
          <a:p>
            <a:r>
              <a:rPr lang="sr-Latn-CS" b="1"/>
              <a:t>К</a:t>
            </a:r>
            <a:r>
              <a:rPr lang="en-US" b="1"/>
              <a:t>адмиум % сатурације кисеоником</a:t>
            </a:r>
            <a:endParaRPr lang="en-US"/>
          </a:p>
          <a:p>
            <a:r>
              <a:rPr lang="en-US" b="1"/>
              <a:t>Никл	</a:t>
            </a:r>
            <a:endParaRPr lang="en-US"/>
          </a:p>
          <a:p>
            <a:r>
              <a:rPr lang="en-US" b="1"/>
              <a:t>Селен	</a:t>
            </a:r>
            <a:endParaRPr lang="en-US"/>
          </a:p>
          <a:p>
            <a:r>
              <a:rPr lang="en-US" b="1"/>
              <a:t>Натрујум	</a:t>
            </a:r>
            <a:endParaRPr lang="en-US"/>
          </a:p>
          <a:p>
            <a:r>
              <a:rPr lang="en-US" b="1"/>
              <a:t>Калијум	</a:t>
            </a:r>
            <a:endParaRPr lang="en-US"/>
          </a:p>
          <a:p>
            <a:r>
              <a:rPr lang="en-US" sz="2000"/>
              <a:t> </a:t>
            </a:r>
          </a:p>
        </p:txBody>
      </p:sp>
      <p:sp>
        <p:nvSpPr>
          <p:cNvPr id="179204" name="Text Box 4"/>
          <p:cNvSpPr txBox="1">
            <a:spLocks noChangeArrowheads="1"/>
          </p:cNvSpPr>
          <p:nvPr/>
        </p:nvSpPr>
        <p:spPr bwMode="auto">
          <a:xfrm>
            <a:off x="4787900" y="1720850"/>
            <a:ext cx="403860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solidFill>
                <a:srgbClr val="0000CC"/>
              </a:solidFill>
              <a:latin typeface="HelveticaPlain" pitchFamily="2" charset="0"/>
            </a:endParaRPr>
          </a:p>
          <a:p>
            <a:r>
              <a:rPr lang="en-US" b="1"/>
              <a:t>Калцијум	</a:t>
            </a:r>
            <a:endParaRPr lang="en-US"/>
          </a:p>
          <a:p>
            <a:r>
              <a:rPr lang="en-US" b="1"/>
              <a:t>Магнезијум	</a:t>
            </a:r>
            <a:endParaRPr lang="en-US"/>
          </a:p>
          <a:p>
            <a:r>
              <a:rPr lang="en-US" b="1"/>
              <a:t>Пестициди	</a:t>
            </a:r>
            <a:endParaRPr lang="en-US"/>
          </a:p>
          <a:p>
            <a:r>
              <a:rPr lang="en-US" b="1"/>
              <a:t>Полициклични ароматични угљоводоници ПЦБ,ПЦТ	</a:t>
            </a:r>
            <a:endParaRPr lang="en-US"/>
          </a:p>
          <a:p>
            <a:r>
              <a:rPr lang="fr-LU" b="1"/>
              <a:t>Арсен</a:t>
            </a:r>
            <a:r>
              <a:rPr lang="en-US" b="1"/>
              <a:t>	</a:t>
            </a:r>
            <a:endParaRPr lang="en-US"/>
          </a:p>
          <a:p>
            <a:r>
              <a:rPr lang="fr-LU" b="1"/>
              <a:t>Споредни производи дезинфекције</a:t>
            </a:r>
            <a:r>
              <a:rPr lang="en-US" b="1"/>
              <a:t>	</a:t>
            </a:r>
            <a:endParaRPr lang="en-US"/>
          </a:p>
          <a:p>
            <a:r>
              <a:rPr lang="en-US" b="1"/>
              <a:t>Ж</a:t>
            </a:r>
            <a:r>
              <a:rPr lang="fr-LU" b="1"/>
              <a:t>ива</a:t>
            </a:r>
            <a:r>
              <a:rPr lang="en-US" b="1"/>
              <a:t>	</a:t>
            </a:r>
            <a:endParaRPr lang="en-US"/>
          </a:p>
          <a:p>
            <a:r>
              <a:rPr lang="en-US" b="1"/>
              <a:t>Укупни органски угљеник	</a:t>
            </a:r>
            <a:endParaRPr lang="en-US"/>
          </a:p>
          <a:p>
            <a:r>
              <a:rPr lang="en-US" b="1"/>
              <a:t>Укупна </a:t>
            </a:r>
            <a:r>
              <a:rPr lang="en-US" b="1">
                <a:sym typeface="Symbol" pitchFamily="18" charset="2"/>
              </a:rPr>
              <a:t></a:t>
            </a:r>
            <a:r>
              <a:rPr lang="en-US" b="1"/>
              <a:t> активност	</a:t>
            </a:r>
            <a:endParaRPr lang="en-US"/>
          </a:p>
          <a:p>
            <a:r>
              <a:rPr lang="fr-LU" b="1"/>
              <a:t>Аромати</a:t>
            </a:r>
            <a:r>
              <a:rPr lang="en-US" b="1"/>
              <a:t>ч</a:t>
            </a:r>
            <a:r>
              <a:rPr lang="fr-LU" b="1"/>
              <a:t>ни угљоводоници</a:t>
            </a:r>
            <a:r>
              <a:rPr lang="en-US" b="1"/>
              <a:t>	</a:t>
            </a:r>
            <a:endParaRPr lang="en-US"/>
          </a:p>
          <a:p>
            <a:r>
              <a:rPr lang="fr-LU" b="1"/>
              <a:t>Минерална уља</a:t>
            </a:r>
            <a:r>
              <a:rPr lang="en-US" b="1"/>
              <a:t>	</a:t>
            </a:r>
            <a:endParaRPr lang="en-US"/>
          </a:p>
          <a:p>
            <a:r>
              <a:rPr lang="en-US" b="1"/>
              <a:t>Уља и масти	</a:t>
            </a:r>
            <a:endParaRPr lang="en-US"/>
          </a:p>
          <a:p>
            <a:r>
              <a:rPr lang="en-US" b="1"/>
              <a:t>Алкалитет	</a:t>
            </a:r>
            <a:endParaRPr lang="en-US"/>
          </a:p>
          <a:p>
            <a:r>
              <a:rPr lang="en-US" b="1"/>
              <a:t>Укупна </a:t>
            </a:r>
            <a:r>
              <a:rPr lang="en-US" b="1">
                <a:sym typeface="Symbol" pitchFamily="18" charset="2"/>
              </a:rPr>
              <a:t></a:t>
            </a:r>
            <a:r>
              <a:rPr lang="en-US" b="1"/>
              <a:t> активност</a:t>
            </a:r>
            <a:endParaRPr lang="en-US"/>
          </a:p>
          <a:p>
            <a:r>
              <a:rPr lang="en-US" b="1">
                <a:solidFill>
                  <a:srgbClr val="0000CC"/>
                </a:solidFill>
                <a:latin typeface="HelveticaPlain" pitchFamily="2" charset="0"/>
              </a:rPr>
              <a:t>	</a:t>
            </a:r>
          </a:p>
        </p:txBody>
      </p:sp>
    </p:spTree>
  </p:cSld>
  <p:clrMapOvr>
    <a:masterClrMapping/>
  </p:clrMapOvr>
  <p:transition advTm="374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Text Box 2"/>
          <p:cNvSpPr txBox="1">
            <a:spLocks noChangeArrowheads="1"/>
          </p:cNvSpPr>
          <p:nvPr/>
        </p:nvSpPr>
        <p:spPr bwMode="auto">
          <a:xfrm>
            <a:off x="762000" y="457200"/>
            <a:ext cx="777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ФИЗИКИ, ФИЗИ</a:t>
            </a:r>
            <a:r>
              <a:rPr lang="sr-Cyrl-CS" b="1"/>
              <a:t>Ч</a:t>
            </a:r>
            <a:r>
              <a:rPr lang="en-US" b="1"/>
              <a:t>КО-ХЕМИЈСКИ И РАДИОЛО</a:t>
            </a:r>
            <a:r>
              <a:rPr lang="sr-Cyrl-CS" b="1"/>
              <a:t>Ш</a:t>
            </a:r>
            <a:r>
              <a:rPr lang="en-US" b="1"/>
              <a:t>КИ ПОКАЗАТЕЉИ ПО ВРСТАМА ЛАБОРАТОРИЈСКОГ ПРЕГЛЕДА</a:t>
            </a:r>
          </a:p>
        </p:txBody>
      </p:sp>
      <p:sp>
        <p:nvSpPr>
          <p:cNvPr id="180227" name="Text Box 3"/>
          <p:cNvSpPr txBox="1">
            <a:spLocks noChangeArrowheads="1"/>
          </p:cNvSpPr>
          <p:nvPr/>
        </p:nvSpPr>
        <p:spPr bwMode="auto">
          <a:xfrm>
            <a:off x="762000" y="1687513"/>
            <a:ext cx="7391400" cy="463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sz="2000" b="1">
                <a:solidFill>
                  <a:schemeClr val="hlink"/>
                </a:solidFill>
                <a:latin typeface="HelveticaPlain" pitchFamily="2" charset="0"/>
              </a:rPr>
              <a:t>ХИГИЈ</a:t>
            </a:r>
            <a:r>
              <a:rPr lang="en-US" sz="2000" b="1">
                <a:solidFill>
                  <a:schemeClr val="hlink"/>
                </a:solidFill>
                <a:latin typeface="HelveticaPlain" pitchFamily="2" charset="0"/>
              </a:rPr>
              <a:t>. </a:t>
            </a:r>
            <a:r>
              <a:rPr lang="sr-Cyrl-CS" sz="2000" b="1">
                <a:solidFill>
                  <a:schemeClr val="hlink"/>
                </a:solidFill>
                <a:latin typeface="HelveticaPlain" pitchFamily="2" charset="0"/>
              </a:rPr>
              <a:t>ЕПИДЕМ</a:t>
            </a:r>
            <a:r>
              <a:rPr lang="en-US" sz="2000" b="1">
                <a:solidFill>
                  <a:schemeClr val="hlink"/>
                </a:solidFill>
                <a:latin typeface="HelveticaPlain" pitchFamily="2" charset="0"/>
              </a:rPr>
              <a:t>. </a:t>
            </a:r>
            <a:r>
              <a:rPr lang="sr-Cyrl-CS" sz="2000" b="1">
                <a:solidFill>
                  <a:schemeClr val="hlink"/>
                </a:solidFill>
                <a:latin typeface="HelveticaPlain" pitchFamily="2" charset="0"/>
              </a:rPr>
              <a:t>ИНДИКАЦИЈЕ</a:t>
            </a:r>
            <a:r>
              <a:rPr lang="en-US" sz="2000" b="1">
                <a:solidFill>
                  <a:schemeClr val="hlink"/>
                </a:solidFill>
                <a:latin typeface="HelveticaPlain" pitchFamily="2" charset="0"/>
              </a:rPr>
              <a:t> (</a:t>
            </a:r>
            <a:r>
              <a:rPr lang="sr-Latn-CS" sz="2000" b="1">
                <a:solidFill>
                  <a:schemeClr val="hlink"/>
                </a:solidFill>
              </a:rPr>
              <a:t>Г</a:t>
            </a:r>
            <a:r>
              <a:rPr lang="en-US" sz="2000" b="1">
                <a:solidFill>
                  <a:schemeClr val="hlink"/>
                </a:solidFill>
                <a:latin typeface="HelveticaPlain" pitchFamily="2" charset="0"/>
              </a:rPr>
              <a:t>)</a:t>
            </a:r>
          </a:p>
          <a:p>
            <a:endParaRPr lang="en-US" sz="2000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	</a:t>
            </a:r>
            <a:r>
              <a:rPr lang="sr-Cyrl-CS" b="1">
                <a:latin typeface="HelveticaPlain" pitchFamily="2" charset="0"/>
              </a:rPr>
              <a:t>Температура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Боја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Мирис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Укус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Мутноћа</a:t>
            </a:r>
            <a:endParaRPr lang="en-US" b="1">
              <a:latin typeface="HelveticaPlain" pitchFamily="2" charset="0"/>
            </a:endParaRPr>
          </a:p>
          <a:p>
            <a:r>
              <a:rPr lang="en-US" b="1">
                <a:latin typeface="HelveticaPlain" pitchFamily="2" charset="0"/>
              </a:rPr>
              <a:t>pH	</a:t>
            </a:r>
          </a:p>
          <a:p>
            <a:r>
              <a:rPr lang="sr-Cyrl-CS" b="1">
                <a:latin typeface="HelveticaPlain" pitchFamily="2" charset="0"/>
              </a:rPr>
              <a:t>Утрошак</a:t>
            </a:r>
            <a:r>
              <a:rPr lang="en-US" b="1">
                <a:latin typeface="HelveticaPlain" pitchFamily="2" charset="0"/>
              </a:rPr>
              <a:t> KMnO</a:t>
            </a:r>
            <a:r>
              <a:rPr lang="en-US" b="1" baseline="-25000">
                <a:latin typeface="HelveticaPlain" pitchFamily="2" charset="0"/>
              </a:rPr>
              <a:t>4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Остатак</a:t>
            </a:r>
            <a:r>
              <a:rPr lang="en-US" b="1">
                <a:latin typeface="HelveticaPlain" pitchFamily="2" charset="0"/>
              </a:rPr>
              <a:t> </a:t>
            </a:r>
            <a:r>
              <a:rPr lang="sr-Cyrl-CS" b="1">
                <a:latin typeface="HelveticaPlain" pitchFamily="2" charset="0"/>
              </a:rPr>
              <a:t>испарења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Еликтропроводљивост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Амонијак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Резидуа</a:t>
            </a:r>
            <a:r>
              <a:rPr lang="en-US" b="1">
                <a:latin typeface="HelveticaPlain" pitchFamily="2" charset="0"/>
              </a:rPr>
              <a:t> </a:t>
            </a:r>
            <a:r>
              <a:rPr lang="sr-Cyrl-CS" b="1">
                <a:latin typeface="HelveticaPlain" pitchFamily="2" charset="0"/>
              </a:rPr>
              <a:t>дезинфекционог</a:t>
            </a:r>
            <a:r>
              <a:rPr lang="en-US" b="1">
                <a:latin typeface="HelveticaPlain" pitchFamily="2" charset="0"/>
              </a:rPr>
              <a:t> </a:t>
            </a:r>
            <a:r>
              <a:rPr lang="sr-Cyrl-CS" b="1">
                <a:latin typeface="HelveticaPlain" pitchFamily="2" charset="0"/>
              </a:rPr>
              <a:t>средства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Хлориди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Нитрати</a:t>
            </a:r>
            <a:r>
              <a:rPr lang="en-US" b="1">
                <a:latin typeface="HelveticaPlain" pitchFamily="2" charset="0"/>
              </a:rPr>
              <a:t>	</a:t>
            </a:r>
          </a:p>
          <a:p>
            <a:r>
              <a:rPr lang="sr-Cyrl-CS" b="1">
                <a:latin typeface="HelveticaPlain" pitchFamily="2" charset="0"/>
              </a:rPr>
              <a:t>Остали</a:t>
            </a:r>
            <a:r>
              <a:rPr lang="en-US" b="1">
                <a:latin typeface="HelveticaPlain" pitchFamily="2" charset="0"/>
              </a:rPr>
              <a:t> </a:t>
            </a:r>
            <a:r>
              <a:rPr lang="sr-Cyrl-CS" b="1">
                <a:latin typeface="HelveticaPlain" pitchFamily="2" charset="0"/>
              </a:rPr>
              <a:t>показате</a:t>
            </a:r>
            <a:r>
              <a:rPr lang="sr-Latn-CS" b="1"/>
              <a:t>љ</a:t>
            </a:r>
            <a:r>
              <a:rPr lang="sr-Cyrl-CS" b="1">
                <a:latin typeface="HelveticaPlain" pitchFamily="2" charset="0"/>
              </a:rPr>
              <a:t>и</a:t>
            </a:r>
            <a:r>
              <a:rPr lang="en-US" b="1">
                <a:latin typeface="HelveticaPlain" pitchFamily="2" charset="0"/>
              </a:rPr>
              <a:t> </a:t>
            </a:r>
            <a:r>
              <a:rPr lang="sr-Cyrl-CS" b="1">
                <a:latin typeface="HelveticaPlain" pitchFamily="2" charset="0"/>
              </a:rPr>
              <a:t>према</a:t>
            </a:r>
            <a:r>
              <a:rPr lang="en-US" b="1">
                <a:latin typeface="HelveticaPlain" pitchFamily="2" charset="0"/>
              </a:rPr>
              <a:t> </a:t>
            </a:r>
            <a:r>
              <a:rPr lang="sr-Cyrl-CS" b="1">
                <a:latin typeface="HelveticaPlain" pitchFamily="2" charset="0"/>
              </a:rPr>
              <a:t>хигиј</a:t>
            </a:r>
            <a:r>
              <a:rPr lang="en-US" b="1">
                <a:latin typeface="HelveticaPlain" pitchFamily="2" charset="0"/>
              </a:rPr>
              <a:t>. </a:t>
            </a:r>
            <a:r>
              <a:rPr lang="sr-Cyrl-CS" b="1">
                <a:latin typeface="HelveticaPlain" pitchFamily="2" charset="0"/>
              </a:rPr>
              <a:t>епидемиол</a:t>
            </a:r>
            <a:r>
              <a:rPr lang="en-US" b="1">
                <a:latin typeface="HelveticaPlain" pitchFamily="2" charset="0"/>
              </a:rPr>
              <a:t>. </a:t>
            </a:r>
            <a:r>
              <a:rPr lang="sr-Cyrl-CS" b="1">
                <a:latin typeface="HelveticaPlain" pitchFamily="2" charset="0"/>
              </a:rPr>
              <a:t>индикациј</a:t>
            </a:r>
            <a:r>
              <a:rPr lang="en-US" b="1">
                <a:latin typeface="HelveticaPlain" pitchFamily="2" charset="0"/>
              </a:rPr>
              <a:t>.</a:t>
            </a:r>
            <a:r>
              <a:rPr lang="en-US" sz="2400" b="1">
                <a:latin typeface="HelveticaPlain" pitchFamily="2" charset="0"/>
              </a:rPr>
              <a:t>	</a:t>
            </a:r>
            <a:endParaRPr lang="en-US" b="1">
              <a:latin typeface="HelveticaPlain" pitchFamily="2" charset="0"/>
            </a:endParaRPr>
          </a:p>
        </p:txBody>
      </p:sp>
    </p:spTree>
  </p:cSld>
  <p:clrMapOvr>
    <a:masterClrMapping/>
  </p:clrMapOvr>
  <p:transition advTm="780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38113"/>
            <a:ext cx="9144000" cy="914400"/>
          </a:xfrm>
        </p:spPr>
        <p:txBody>
          <a:bodyPr/>
          <a:lstStyle/>
          <a:p>
            <a:r>
              <a:rPr lang="sr-Latn-CS" sz="3200" b="1" smtClean="0">
                <a:latin typeface="Arial" charset="0"/>
              </a:rPr>
              <a:t>Практични део</a:t>
            </a:r>
            <a:br>
              <a:rPr lang="sr-Latn-CS" sz="3200" b="1" smtClean="0">
                <a:latin typeface="Arial" charset="0"/>
              </a:rPr>
            </a:br>
            <a:r>
              <a:rPr lang="sr-Cyrl-CS" sz="3200" b="1" smtClean="0">
                <a:latin typeface="Arial" charset="0"/>
              </a:rPr>
              <a:t>Испитивање воде за пиће</a:t>
            </a:r>
            <a:endParaRPr lang="en-US" sz="3200" b="1" smtClean="0">
              <a:latin typeface="Arial" charset="0"/>
            </a:endParaRPr>
          </a:p>
        </p:txBody>
      </p:sp>
      <p:sp>
        <p:nvSpPr>
          <p:cNvPr id="33177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1446213"/>
            <a:ext cx="9144000" cy="5943600"/>
          </a:xfrm>
        </p:spPr>
        <p:txBody>
          <a:bodyPr/>
          <a:lstStyle/>
          <a:p>
            <a:r>
              <a:rPr lang="sr-Cyrl-CS" sz="2400" b="1" smtClean="0">
                <a:latin typeface="Arial" charset="0"/>
              </a:rPr>
              <a:t>Локална инспекција водног објекта</a:t>
            </a:r>
          </a:p>
          <a:p>
            <a:r>
              <a:rPr lang="sr-Cyrl-CS" sz="2400" b="1" smtClean="0">
                <a:latin typeface="Arial" charset="0"/>
              </a:rPr>
              <a:t>Узорковање воде </a:t>
            </a:r>
          </a:p>
          <a:p>
            <a:r>
              <a:rPr lang="sr-Cyrl-CS" sz="2400" b="1" smtClean="0">
                <a:latin typeface="Arial" charset="0"/>
              </a:rPr>
              <a:t> Физички преглед воде</a:t>
            </a:r>
          </a:p>
          <a:p>
            <a:r>
              <a:rPr lang="sr-Cyrl-CS" sz="2400" b="1" smtClean="0">
                <a:latin typeface="Arial" charset="0"/>
              </a:rPr>
              <a:t> Хемијски преглед воде</a:t>
            </a:r>
          </a:p>
          <a:p>
            <a:r>
              <a:rPr lang="sr-Cyrl-CS" sz="2400" b="1" smtClean="0">
                <a:latin typeface="Arial" charset="0"/>
              </a:rPr>
              <a:t> Бактериолошки преглед воде</a:t>
            </a:r>
          </a:p>
          <a:p>
            <a:r>
              <a:rPr lang="sr-Cyrl-CS" sz="2400" b="1" smtClean="0">
                <a:latin typeface="Arial" charset="0"/>
              </a:rPr>
              <a:t> Биолошки преглед воде</a:t>
            </a:r>
          </a:p>
          <a:p>
            <a:endParaRPr lang="en-US" sz="2400" b="1" smtClean="0">
              <a:solidFill>
                <a:schemeClr val="hlink"/>
              </a:solidFill>
              <a:latin typeface="Arial" charset="0"/>
            </a:endParaRPr>
          </a:p>
        </p:txBody>
      </p:sp>
    </p:spTree>
  </p:cSld>
  <p:clrMapOvr>
    <a:masterClrMapping/>
  </p:clrMapOvr>
  <p:transition advTm="18276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609600"/>
          </a:xfrm>
        </p:spPr>
        <p:txBody>
          <a:bodyPr>
            <a:normAutofit fontScale="90000"/>
          </a:bodyPr>
          <a:lstStyle/>
          <a:p>
            <a:r>
              <a:rPr lang="en-US" sz="3600" b="1" smtClean="0">
                <a:latin typeface="Times New Roman" pitchFamily="18" charset="0"/>
              </a:rPr>
              <a:t>         </a:t>
            </a:r>
            <a:r>
              <a:rPr lang="sr-Cyrl-CS" sz="3200" b="1" smtClean="0">
                <a:latin typeface="Times New Roman" pitchFamily="18" charset="0"/>
              </a:rPr>
              <a:t>Узорковање воде за пиће:</a:t>
            </a:r>
            <a:br>
              <a:rPr lang="sr-Cyrl-CS" sz="3200" b="1" smtClean="0">
                <a:latin typeface="Times New Roman" pitchFamily="18" charset="0"/>
              </a:rPr>
            </a:br>
            <a:endParaRPr lang="sr-Latn-CS" sz="3200" b="1" smtClean="0">
              <a:latin typeface="Times New Roman" pitchFamily="18" charset="0"/>
            </a:endParaRPr>
          </a:p>
        </p:txBody>
      </p:sp>
      <p:sp>
        <p:nvSpPr>
          <p:cNvPr id="332803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609600"/>
            <a:ext cx="5638800" cy="62484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24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Воду треба узети стручно према хигијенским захтевима</a:t>
            </a:r>
            <a:endParaRPr lang="sr-Latn-CS" sz="2400" b="1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sr-Cyrl-CS" sz="24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За бактериолошки преглед:</a:t>
            </a:r>
            <a:endParaRPr lang="sr-Latn-CS" sz="2400" b="1" smtClean="0">
              <a:latin typeface="Arial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sr-Cyrl-CS" sz="2400" b="1" smtClean="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smtClean="0">
                <a:latin typeface="Arial" charset="0"/>
              </a:rPr>
              <a:t>     </a:t>
            </a:r>
            <a:r>
              <a:rPr lang="sr-Cyrl-CS" sz="2400" b="1" smtClean="0">
                <a:latin typeface="Arial" charset="0"/>
              </a:rPr>
              <a:t>- ПОСУДА: - </a:t>
            </a:r>
            <a:r>
              <a:rPr lang="en-US" sz="2400" b="1" smtClean="0">
                <a:latin typeface="Arial" charset="0"/>
              </a:rPr>
              <a:t> </a:t>
            </a:r>
            <a:r>
              <a:rPr lang="en-US" sz="2400" b="1" u="sng" smtClean="0">
                <a:latin typeface="Arial" charset="0"/>
              </a:rPr>
              <a:t>стерилна</a:t>
            </a:r>
            <a:r>
              <a:rPr lang="en-US" sz="2400" b="1" smtClean="0">
                <a:latin typeface="Arial" charset="0"/>
              </a:rPr>
              <a:t> </a:t>
            </a:r>
            <a:r>
              <a:rPr lang="en-US" sz="2400" b="1" u="sng" smtClean="0">
                <a:latin typeface="Arial" charset="0"/>
              </a:rPr>
              <a:t>с</a:t>
            </a:r>
            <a:r>
              <a:rPr lang="sr-Cyrl-CS" sz="2400" b="1" u="sng" smtClean="0">
                <a:latin typeface="Arial" charset="0"/>
              </a:rPr>
              <a:t>таклена </a:t>
            </a:r>
            <a:r>
              <a:rPr lang="sr-Cyrl-CS" sz="2400" b="1" smtClean="0">
                <a:latin typeface="Arial" charset="0"/>
              </a:rPr>
              <a:t>или </a:t>
            </a:r>
            <a:r>
              <a:rPr lang="sr-Cyrl-CS" sz="2400" b="1" u="sng" smtClean="0">
                <a:latin typeface="Arial" charset="0"/>
              </a:rPr>
              <a:t>пластична</a:t>
            </a:r>
            <a:r>
              <a:rPr lang="sr-Cyrl-CS" sz="2400" b="1" smtClean="0">
                <a:latin typeface="Arial" charset="0"/>
              </a:rPr>
              <a:t> боца намењена једнократној употреби, претходно стерилисана етилен оксидом или зрачењем.</a:t>
            </a:r>
            <a:endParaRPr lang="en-US" sz="2400" b="1" smtClean="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smtClean="0">
                <a:latin typeface="Arial" charset="0"/>
              </a:rPr>
              <a:t>     -</a:t>
            </a:r>
            <a:r>
              <a:rPr lang="sr-Cyrl-CS" sz="2400" b="1" smtClean="0">
                <a:latin typeface="Arial" charset="0"/>
              </a:rPr>
              <a:t> ЗАПРЕМИНА ПОСУДЕ:                                               Од 250 </a:t>
            </a:r>
            <a:r>
              <a:rPr lang="en-US" sz="2400" b="1" smtClean="0">
                <a:latin typeface="Arial" charset="0"/>
              </a:rPr>
              <a:t>ml</a:t>
            </a:r>
            <a:r>
              <a:rPr lang="sr-Cyrl-CS" sz="2400" b="1" smtClean="0">
                <a:latin typeface="Arial" charset="0"/>
              </a:rPr>
              <a:t> до 1000 </a:t>
            </a:r>
            <a:r>
              <a:rPr lang="en-US" sz="2400" b="1" smtClean="0">
                <a:latin typeface="Arial" charset="0"/>
              </a:rPr>
              <a:t>ml</a:t>
            </a:r>
            <a:r>
              <a:rPr lang="sr-Cyrl-CS" sz="2400" b="1" smtClean="0">
                <a:latin typeface="Arial" charset="0"/>
              </a:rPr>
              <a:t>.</a:t>
            </a:r>
            <a:endParaRPr lang="en-US" sz="24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endParaRPr lang="en-US" sz="2400" b="1" smtClean="0">
              <a:solidFill>
                <a:schemeClr val="hlink"/>
              </a:solidFill>
              <a:latin typeface="Arial" charset="0"/>
            </a:endParaRPr>
          </a:p>
        </p:txBody>
      </p:sp>
      <p:pic>
        <p:nvPicPr>
          <p:cNvPr id="332804" name="Picture 7" descr="Uzorci vo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762000"/>
            <a:ext cx="35052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7870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958850"/>
            <a:ext cx="6096000" cy="5638800"/>
          </a:xfrm>
        </p:spPr>
        <p:txBody>
          <a:bodyPr>
            <a:normAutofit/>
          </a:bodyPr>
          <a:lstStyle/>
          <a:p>
            <a:pPr marL="547688" indent="-411163">
              <a:lnSpc>
                <a:spcPct val="90000"/>
              </a:lnSpc>
              <a:buClr>
                <a:srgbClr val="000000"/>
              </a:buClr>
              <a:buFont typeface="Wingdings" pitchFamily="2" charset="2"/>
              <a:buNone/>
            </a:pPr>
            <a:r>
              <a:rPr lang="sr-Cyrl-CS" sz="2400" b="1" smtClean="0"/>
              <a:t>1.</a:t>
            </a:r>
            <a:r>
              <a:rPr lang="sr-Cyrl-CS" sz="2400" b="1" smtClean="0">
                <a:solidFill>
                  <a:schemeClr val="hlink"/>
                </a:solidFill>
              </a:rPr>
              <a:t> </a:t>
            </a:r>
            <a:r>
              <a:rPr lang="sr-Cyrl-CS" sz="2400" b="1" u="sng" smtClean="0"/>
              <a:t>ДЕЗИНФЕКЦИЈА СЛАВИНЕ -</a:t>
            </a:r>
            <a:r>
              <a:rPr lang="sr-Cyrl-CS" sz="2400" b="1" smtClean="0"/>
              <a:t> прво се славина дезинфикује пламеном или 70% етил-алкохолом</a:t>
            </a:r>
          </a:p>
          <a:p>
            <a:pPr marL="547688" indent="-411163">
              <a:lnSpc>
                <a:spcPct val="90000"/>
              </a:lnSpc>
              <a:buClr>
                <a:srgbClr val="000000"/>
              </a:buClr>
              <a:buFont typeface="Wingdings" pitchFamily="2" charset="2"/>
              <a:buNone/>
            </a:pPr>
            <a:r>
              <a:rPr lang="sr-Cyrl-CS" sz="2400" b="1" smtClean="0"/>
              <a:t>2. </a:t>
            </a:r>
            <a:r>
              <a:rPr lang="sr-Cyrl-CS" sz="2400" b="1" u="sng" smtClean="0"/>
              <a:t>ОТИЦАЊЕ ВОДЕ</a:t>
            </a:r>
            <a:r>
              <a:rPr lang="sr-Cyrl-CS" sz="2400" b="1" smtClean="0"/>
              <a:t> - Пусти се да вода тече       </a:t>
            </a:r>
            <a:r>
              <a:rPr lang="en-US" sz="2400" b="1" smtClean="0">
                <a:latin typeface="Times New Roman" pitchFamily="18" charset="0"/>
              </a:rPr>
              <a:t>                   </a:t>
            </a:r>
            <a:r>
              <a:rPr lang="sr-Cyrl-CS" sz="2400" b="1" smtClean="0"/>
              <a:t>3-5 минута,</a:t>
            </a:r>
          </a:p>
          <a:p>
            <a:pPr marL="547688" indent="-411163">
              <a:lnSpc>
                <a:spcPct val="90000"/>
              </a:lnSpc>
              <a:buClr>
                <a:srgbClr val="000000"/>
              </a:buClr>
              <a:buFont typeface="Wingdings" pitchFamily="2" charset="2"/>
              <a:buNone/>
            </a:pPr>
            <a:r>
              <a:rPr lang="sr-Cyrl-CS" sz="2400" b="1" smtClean="0"/>
              <a:t>3. </a:t>
            </a:r>
            <a:r>
              <a:rPr lang="sr-Cyrl-CS" sz="2400" b="1" u="sng" smtClean="0"/>
              <a:t>ПУЊЕЊЕ</a:t>
            </a:r>
            <a:r>
              <a:rPr lang="sr-Cyrl-CS" sz="2400" b="1" smtClean="0"/>
              <a:t> - Грлић боце се провлачи кроз пламен пре узимања воде. Боца се не  2/3 (или 3/4), поново се грлић боце провлачи кроз пламен и затвара чепом.</a:t>
            </a:r>
            <a:endParaRPr lang="en-US" sz="2400" b="1" smtClean="0"/>
          </a:p>
          <a:p>
            <a:pPr marL="547688" indent="-411163">
              <a:lnSpc>
                <a:spcPct val="90000"/>
              </a:lnSpc>
              <a:buClr>
                <a:srgbClr val="000000"/>
              </a:buClr>
              <a:buFont typeface="Wingdings" pitchFamily="2" charset="2"/>
              <a:buNone/>
            </a:pPr>
            <a:endParaRPr lang="sr-Latn-CS" sz="2400" b="1" smtClean="0"/>
          </a:p>
          <a:p>
            <a:pPr marL="547688" indent="-411163">
              <a:lnSpc>
                <a:spcPct val="90000"/>
              </a:lnSpc>
              <a:buClr>
                <a:srgbClr val="000000"/>
              </a:buClr>
              <a:buFont typeface="Wingdings" pitchFamily="2" charset="2"/>
              <a:buNone/>
            </a:pPr>
            <a:r>
              <a:rPr lang="en-US" sz="2000" b="1" smtClean="0">
                <a:latin typeface="Arial" charset="0"/>
              </a:rPr>
              <a:t>      </a:t>
            </a:r>
            <a:r>
              <a:rPr lang="sr-Cyrl-CS" sz="2000" b="1" u="sng" smtClean="0">
                <a:latin typeface="Arial" charset="0"/>
              </a:rPr>
              <a:t>ТРАНСПОРТ</a:t>
            </a:r>
            <a:r>
              <a:rPr lang="sr-Cyrl-CS" sz="2000" b="1" smtClean="0">
                <a:latin typeface="Arial" charset="0"/>
              </a:rPr>
              <a:t> у одговарајућу лабораторију на </a:t>
            </a:r>
            <a:r>
              <a:rPr lang="sr-Cyrl-CS" sz="2000" b="1" smtClean="0">
                <a:solidFill>
                  <a:srgbClr val="C00000"/>
                </a:solidFill>
                <a:latin typeface="Arial" charset="0"/>
              </a:rPr>
              <a:t>+6 С</a:t>
            </a:r>
            <a:r>
              <a:rPr lang="sr-Cyrl-CS" sz="2000" b="1" baseline="30000" smtClean="0">
                <a:solidFill>
                  <a:srgbClr val="C00000"/>
                </a:solidFill>
                <a:latin typeface="Arial" charset="0"/>
              </a:rPr>
              <a:t>0</a:t>
            </a:r>
            <a:r>
              <a:rPr lang="sr-Cyrl-CS" sz="2000" b="1" smtClean="0">
                <a:solidFill>
                  <a:srgbClr val="C00000"/>
                </a:solidFill>
                <a:latin typeface="Arial" charset="0"/>
              </a:rPr>
              <a:t> </a:t>
            </a:r>
            <a:r>
              <a:rPr lang="sr-Cyrl-CS" sz="2000" b="1" smtClean="0">
                <a:latin typeface="Arial" charset="0"/>
              </a:rPr>
              <a:t>, најкасније за </a:t>
            </a:r>
            <a:r>
              <a:rPr lang="sr-Cyrl-CS" sz="2000" b="1" u="sng" smtClean="0">
                <a:solidFill>
                  <a:srgbClr val="C00000"/>
                </a:solidFill>
                <a:latin typeface="Arial" charset="0"/>
              </a:rPr>
              <a:t>6 сати </a:t>
            </a:r>
            <a:r>
              <a:rPr lang="en-US" sz="2000" b="1" smtClean="0">
                <a:latin typeface="Arial" charset="0"/>
              </a:rPr>
              <a:t> (</a:t>
            </a:r>
            <a:r>
              <a:rPr lang="sr-Cyrl-CS" sz="2000" b="1" smtClean="0">
                <a:latin typeface="Arial" charset="0"/>
              </a:rPr>
              <a:t>на вишим температурама умножавају мезофилне бактерије</a:t>
            </a:r>
            <a:r>
              <a:rPr lang="en-US" sz="2000" b="1" smtClean="0">
                <a:latin typeface="Arial" charset="0"/>
              </a:rPr>
              <a:t>)</a:t>
            </a:r>
            <a:r>
              <a:rPr lang="sr-Cyrl-CS" sz="2000" b="1" smtClean="0">
                <a:latin typeface="Arial" charset="0"/>
              </a:rPr>
              <a:t>. </a:t>
            </a:r>
          </a:p>
          <a:p>
            <a:pPr marL="547688" indent="-411163">
              <a:lnSpc>
                <a:spcPct val="80000"/>
              </a:lnSpc>
              <a:buFont typeface="Arial" charset="0"/>
              <a:buNone/>
            </a:pPr>
            <a:r>
              <a:rPr lang="en-US" sz="2000" b="1" smtClean="0">
                <a:latin typeface="Arial" charset="0"/>
              </a:rPr>
              <a:t>      </a:t>
            </a:r>
            <a:r>
              <a:rPr lang="sr-Cyrl-CS" sz="2000" b="1" u="sng" smtClean="0">
                <a:latin typeface="Arial" charset="0"/>
              </a:rPr>
              <a:t>ЗАСЕЈАВАЊЕ</a:t>
            </a:r>
            <a:r>
              <a:rPr lang="sr-Cyrl-CS" sz="2000" b="1" smtClean="0">
                <a:latin typeface="Arial" charset="0"/>
              </a:rPr>
              <a:t>: одмах по допремању у лабораторију, или највише за </a:t>
            </a:r>
            <a:r>
              <a:rPr lang="sr-Cyrl-CS" sz="2000" b="1" smtClean="0">
                <a:solidFill>
                  <a:srgbClr val="C00000"/>
                </a:solidFill>
                <a:latin typeface="Arial" charset="0"/>
              </a:rPr>
              <a:t>12 сати</a:t>
            </a:r>
            <a:r>
              <a:rPr lang="sr-Cyrl-CS" sz="2000" b="1" smtClean="0">
                <a:latin typeface="Arial" charset="0"/>
              </a:rPr>
              <a:t>, </a:t>
            </a:r>
            <a:r>
              <a:rPr lang="en-US" sz="2000" b="1" smtClean="0">
                <a:latin typeface="Arial" charset="0"/>
              </a:rPr>
              <a:t>(</a:t>
            </a:r>
            <a:r>
              <a:rPr lang="sr-Cyrl-CS" sz="2000" b="1" smtClean="0">
                <a:latin typeface="Arial" charset="0"/>
              </a:rPr>
              <a:t>узорак држи у фрижидеру на </a:t>
            </a:r>
            <a:r>
              <a:rPr lang="sr-Cyrl-CS" sz="2000" b="1" smtClean="0">
                <a:solidFill>
                  <a:srgbClr val="C00000"/>
                </a:solidFill>
                <a:latin typeface="Arial" charset="0"/>
              </a:rPr>
              <a:t>+4С</a:t>
            </a:r>
            <a:r>
              <a:rPr lang="sr-Cyrl-CS" sz="2000" b="1" baseline="30000" smtClean="0">
                <a:solidFill>
                  <a:srgbClr val="C00000"/>
                </a:solidFill>
                <a:latin typeface="Arial" charset="0"/>
              </a:rPr>
              <a:t>0</a:t>
            </a:r>
            <a:r>
              <a:rPr lang="en-US" sz="2000" b="1" smtClean="0">
                <a:solidFill>
                  <a:srgbClr val="C00000"/>
                </a:solidFill>
                <a:latin typeface="Arial" charset="0"/>
              </a:rPr>
              <a:t>)</a:t>
            </a:r>
            <a:r>
              <a:rPr lang="sr-Cyrl-CS" sz="2000" b="1" smtClean="0">
                <a:solidFill>
                  <a:srgbClr val="C00000"/>
                </a:solidFill>
                <a:latin typeface="Arial" charset="0"/>
              </a:rPr>
              <a:t>.</a:t>
            </a:r>
            <a:endParaRPr lang="en-US" sz="2000" b="1" smtClean="0">
              <a:solidFill>
                <a:srgbClr val="C00000"/>
              </a:solidFill>
              <a:latin typeface="Arial" charset="0"/>
            </a:endParaRPr>
          </a:p>
        </p:txBody>
      </p:sp>
      <p:pic>
        <p:nvPicPr>
          <p:cNvPr id="333828" name="Picture 5" descr="Uzorkovanje vode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705600" y="1447800"/>
            <a:ext cx="2438400" cy="4525963"/>
          </a:xfrm>
          <a:noFill/>
        </p:spPr>
      </p:pic>
      <p:sp>
        <p:nvSpPr>
          <p:cNvPr id="333829" name="Text Box 5"/>
          <p:cNvSpPr txBox="1">
            <a:spLocks noChangeArrowheads="1"/>
          </p:cNvSpPr>
          <p:nvPr/>
        </p:nvSpPr>
        <p:spPr bwMode="auto">
          <a:xfrm>
            <a:off x="1116013" y="188913"/>
            <a:ext cx="48958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800" b="1"/>
              <a:t>Поступак узорковања</a:t>
            </a:r>
            <a:endParaRPr lang="en-US" sz="2800" b="1"/>
          </a:p>
        </p:txBody>
      </p:sp>
    </p:spTree>
  </p:cSld>
  <p:clrMapOvr>
    <a:masterClrMapping/>
  </p:clrMapOvr>
  <p:transition advTm="55874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188913"/>
            <a:ext cx="8229600" cy="1066800"/>
          </a:xfrm>
        </p:spPr>
        <p:txBody>
          <a:bodyPr/>
          <a:lstStyle/>
          <a:p>
            <a:r>
              <a:rPr lang="sr-Cyrl-CS" sz="3200" b="1" smtClean="0">
                <a:solidFill>
                  <a:srgbClr val="000000"/>
                </a:solidFill>
                <a:latin typeface="Arial" charset="0"/>
              </a:rPr>
              <a:t>Области личне хигијене:</a:t>
            </a:r>
          </a:p>
        </p:txBody>
      </p:sp>
      <p:sp>
        <p:nvSpPr>
          <p:cNvPr id="3635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484313"/>
            <a:ext cx="9144000" cy="5184775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sr-Latn-CS" sz="1800" b="1" smtClean="0">
              <a:solidFill>
                <a:srgbClr val="FFFF00"/>
              </a:solidFill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r-Cyrl-CS" sz="2400" b="1" smtClean="0">
                <a:solidFill>
                  <a:srgbClr val="000000"/>
                </a:solidFill>
                <a:latin typeface="Arial" charset="0"/>
              </a:rPr>
              <a:t>хигијена тела и руку</a:t>
            </a:r>
            <a:r>
              <a:rPr lang="sr-Latn-CS" sz="2400" b="1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sr-Cyrl-CS" sz="2400" smtClean="0">
                <a:solidFill>
                  <a:srgbClr val="000000"/>
                </a:solidFill>
                <a:latin typeface="Arial" charset="0"/>
              </a:rPr>
              <a:t>(прање руку, купање, туширање, умивање, прање косе, прање ногу, хигијена телесних отвора – очију, ушију, уста и зуба, гениталија,...);</a:t>
            </a:r>
          </a:p>
          <a:p>
            <a:pPr>
              <a:lnSpc>
                <a:spcPct val="90000"/>
              </a:lnSpc>
            </a:pPr>
            <a:r>
              <a:rPr lang="sr-Cyrl-CS" sz="2400" b="1" smtClean="0">
                <a:solidFill>
                  <a:srgbClr val="000000"/>
                </a:solidFill>
                <a:latin typeface="Arial" charset="0"/>
              </a:rPr>
              <a:t>хигијена исхране;</a:t>
            </a:r>
          </a:p>
          <a:p>
            <a:pPr>
              <a:lnSpc>
                <a:spcPct val="90000"/>
              </a:lnSpc>
            </a:pPr>
            <a:r>
              <a:rPr lang="sr-Cyrl-CS" sz="2400" b="1" smtClean="0">
                <a:solidFill>
                  <a:srgbClr val="000000"/>
                </a:solidFill>
                <a:latin typeface="Arial" charset="0"/>
              </a:rPr>
              <a:t>физичка активност;</a:t>
            </a:r>
          </a:p>
          <a:p>
            <a:pPr>
              <a:lnSpc>
                <a:spcPct val="90000"/>
              </a:lnSpc>
            </a:pPr>
            <a:r>
              <a:rPr lang="sr-Cyrl-CS" sz="2400" b="1" smtClean="0">
                <a:solidFill>
                  <a:srgbClr val="000000"/>
                </a:solidFill>
                <a:latin typeface="Arial" charset="0"/>
              </a:rPr>
              <a:t>хигијена сна и одмора; </a:t>
            </a:r>
            <a:endParaRPr lang="sr-Latn-CS" sz="2400" b="1" smtClean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r-Latn-CS" sz="2400" b="1" smtClean="0">
                <a:latin typeface="Arial" charset="0"/>
              </a:rPr>
              <a:t>хигијена одеће и обуће;</a:t>
            </a:r>
          </a:p>
          <a:p>
            <a:pPr>
              <a:lnSpc>
                <a:spcPct val="90000"/>
              </a:lnSpc>
            </a:pPr>
            <a:r>
              <a:rPr lang="sr-Latn-CS" sz="2400" b="1" smtClean="0">
                <a:latin typeface="Arial" charset="0"/>
              </a:rPr>
              <a:t>козметичка средства;</a:t>
            </a:r>
          </a:p>
          <a:p>
            <a:pPr>
              <a:lnSpc>
                <a:spcPct val="90000"/>
              </a:lnSpc>
            </a:pPr>
            <a:r>
              <a:rPr lang="sr-Latn-CS" sz="2400" b="1" smtClean="0">
                <a:latin typeface="Arial" charset="0"/>
              </a:rPr>
              <a:t>хигијена у домаћинству;</a:t>
            </a:r>
          </a:p>
          <a:p>
            <a:pPr>
              <a:lnSpc>
                <a:spcPct val="90000"/>
              </a:lnSpc>
            </a:pPr>
            <a:r>
              <a:rPr lang="sr-Latn-CS" sz="2400" b="1" smtClean="0">
                <a:latin typeface="Arial" charset="0"/>
              </a:rPr>
              <a:t>хигијенски режим током боравка у колективу;</a:t>
            </a:r>
          </a:p>
          <a:p>
            <a:pPr>
              <a:lnSpc>
                <a:spcPct val="90000"/>
              </a:lnSpc>
            </a:pPr>
            <a:r>
              <a:rPr lang="sr-Latn-CS" sz="2400" b="1" smtClean="0">
                <a:latin typeface="Arial" charset="0"/>
              </a:rPr>
              <a:t>хигијенски режим наставе...</a:t>
            </a:r>
            <a:endParaRPr lang="sr-Cyrl-CS" sz="2400" b="1" smtClean="0">
              <a:latin typeface="Arial" charset="0"/>
            </a:endParaRPr>
          </a:p>
        </p:txBody>
      </p:sp>
    </p:spTree>
  </p:cSld>
  <p:clrMapOvr>
    <a:masterClrMapping/>
  </p:clrMapOvr>
  <p:transition advTm="21273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242888"/>
            <a:ext cx="9144000" cy="6858000"/>
          </a:xfrm>
        </p:spPr>
        <p:txBody>
          <a:bodyPr>
            <a:normAutofit/>
          </a:bodyPr>
          <a:lstStyle/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Char char=""/>
            </a:pPr>
            <a:endParaRPr lang="sr-Cyrl-CS" sz="2400" b="1" smtClean="0">
              <a:solidFill>
                <a:schemeClr val="hlink"/>
              </a:solidFill>
              <a:latin typeface="Arial" charset="0"/>
            </a:endParaRPr>
          </a:p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None/>
            </a:pPr>
            <a:r>
              <a:rPr lang="sr-Cyrl-CS" sz="2800" b="1" smtClean="0">
                <a:solidFill>
                  <a:schemeClr val="hlink"/>
                </a:solidFill>
                <a:latin typeface="Arial" charset="0"/>
              </a:rPr>
              <a:t>           </a:t>
            </a:r>
            <a:r>
              <a:rPr lang="sr-Cyrl-CS" sz="2800" b="1" smtClean="0">
                <a:latin typeface="Arial" charset="0"/>
              </a:rPr>
              <a:t>ХЕМИЈСКИ ПРЕГЛЕД:</a:t>
            </a:r>
          </a:p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Char char=""/>
            </a:pPr>
            <a:endParaRPr lang="sr-Cyrl-CS" sz="2800" b="1" smtClean="0">
              <a:latin typeface="Arial" charset="0"/>
            </a:endParaRPr>
          </a:p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None/>
            </a:pPr>
            <a:r>
              <a:rPr lang="sr-Cyrl-CS" sz="2400" b="1" smtClean="0">
                <a:latin typeface="Arial" charset="0"/>
              </a:rPr>
              <a:t> </a:t>
            </a:r>
          </a:p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Узорковање се врши у хемијски чисту боцу</a:t>
            </a:r>
          </a:p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После узорковања сваку боцу треба прописно обележити</a:t>
            </a:r>
          </a:p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Char char=""/>
            </a:pPr>
            <a:endParaRPr lang="sr-Cyrl-CS" sz="2400" b="1" smtClean="0">
              <a:latin typeface="Arial" charset="0"/>
            </a:endParaRP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None/>
            </a:pPr>
            <a:r>
              <a:rPr lang="sr-Cyrl-CS" sz="2400" b="1" u="sng" smtClean="0">
                <a:latin typeface="Arial" charset="0"/>
              </a:rPr>
              <a:t>Одређују се</a:t>
            </a:r>
            <a:r>
              <a:rPr lang="sr-Cyrl-CS" sz="2400" b="1" smtClean="0">
                <a:latin typeface="Arial" charset="0"/>
              </a:rPr>
              <a:t>: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Latn-CS" sz="2400" b="1" smtClean="0">
                <a:latin typeface="Arial" charset="0"/>
              </a:rPr>
              <a:t>pH</a:t>
            </a:r>
            <a:r>
              <a:rPr lang="sr-Cyrl-CS" sz="2400" b="1" smtClean="0">
                <a:latin typeface="Arial" charset="0"/>
              </a:rPr>
              <a:t> вредности </a:t>
            </a:r>
            <a:endParaRPr lang="sr-Latn-CS" sz="2400" b="1" smtClean="0">
              <a:latin typeface="Arial" charset="0"/>
            </a:endParaRP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sr-Cyrl-CS" sz="2400" b="1" smtClean="0">
                <a:latin typeface="Arial" charset="0"/>
              </a:rPr>
              <a:t>за водоводску воду 6,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8 - 8,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5</a:t>
            </a:r>
            <a:r>
              <a:rPr lang="sr-Latn-CS" sz="2400" b="1" smtClean="0">
                <a:latin typeface="Arial" charset="0"/>
              </a:rPr>
              <a:t>;</a:t>
            </a:r>
            <a:r>
              <a:rPr lang="sr-Cyrl-CS" sz="2400" b="1" smtClean="0">
                <a:latin typeface="Arial" charset="0"/>
              </a:rPr>
              <a:t> </a:t>
            </a:r>
            <a:endParaRPr lang="sr-Latn-CS" sz="2400" b="1" smtClean="0">
              <a:latin typeface="Arial" charset="0"/>
            </a:endParaRP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sr-Cyrl-CS" sz="2400" b="1" smtClean="0">
                <a:latin typeface="Arial" charset="0"/>
              </a:rPr>
              <a:t>за остале објекте 6,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5- 9,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0.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Амонијак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Нитрити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Нитрати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Хлориди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Органске материје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Гвожђе</a:t>
            </a:r>
          </a:p>
          <a:p>
            <a:pPr marL="547688" indent="-411163">
              <a:lnSpc>
                <a:spcPct val="80000"/>
              </a:lnSpc>
              <a:buClr>
                <a:srgbClr val="000000"/>
              </a:buClr>
              <a:buFont typeface="Wingdings 2" pitchFamily="18" charset="2"/>
              <a:buChar char=""/>
            </a:pPr>
            <a:r>
              <a:rPr lang="sr-Cyrl-CS" sz="2400" b="1" smtClean="0">
                <a:latin typeface="Arial" charset="0"/>
              </a:rPr>
              <a:t>Тврдоћа воде</a:t>
            </a:r>
            <a:endParaRPr lang="en-US" sz="2400" b="1" smtClean="0">
              <a:latin typeface="Arial" charset="0"/>
            </a:endParaRPr>
          </a:p>
          <a:p>
            <a:pPr marL="547688" indent="-411163">
              <a:lnSpc>
                <a:spcPct val="70000"/>
              </a:lnSpc>
              <a:buClr>
                <a:srgbClr val="000000"/>
              </a:buClr>
              <a:buFont typeface="Wingdings 2" pitchFamily="18" charset="2"/>
              <a:buChar char=""/>
            </a:pPr>
            <a:endParaRPr lang="en-US" sz="2400" b="1" smtClean="0">
              <a:solidFill>
                <a:schemeClr val="hlink"/>
              </a:solidFill>
              <a:latin typeface="Arial" charset="0"/>
            </a:endParaRPr>
          </a:p>
        </p:txBody>
      </p:sp>
    </p:spTree>
  </p:cSld>
  <p:clrMapOvr>
    <a:masterClrMapping/>
  </p:clrMapOvr>
  <p:transition advTm="42941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sr-Cyrl-CS" sz="3200" b="1" smtClean="0">
                <a:latin typeface="Arial" charset="0"/>
              </a:rPr>
              <a:t>Физички преглед воде за пиће</a:t>
            </a:r>
            <a:endParaRPr lang="en-US" sz="3200" b="1" smtClean="0">
              <a:latin typeface="Arial" charset="0"/>
            </a:endParaRPr>
          </a:p>
        </p:txBody>
      </p:sp>
      <p:sp>
        <p:nvSpPr>
          <p:cNvPr id="33587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609600"/>
            <a:ext cx="9144000" cy="6248400"/>
          </a:xfrm>
        </p:spPr>
        <p:txBody>
          <a:bodyPr/>
          <a:lstStyle/>
          <a:p>
            <a:r>
              <a:rPr lang="sr-Cyrl-CS" sz="2400" b="1" u="sng" smtClean="0">
                <a:latin typeface="Arial" charset="0"/>
              </a:rPr>
              <a:t>Температура воде</a:t>
            </a:r>
            <a:r>
              <a:rPr lang="en-US" sz="2400" b="1" u="sng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- константна са варијацијама до 4 С</a:t>
            </a:r>
            <a:r>
              <a:rPr lang="sr-Cyrl-CS" sz="2400" b="1" baseline="30000" smtClean="0">
                <a:latin typeface="Arial" charset="0"/>
              </a:rPr>
              <a:t>0</a:t>
            </a:r>
            <a:r>
              <a:rPr lang="sr-Cyrl-CS" sz="2400" b="1" smtClean="0">
                <a:latin typeface="Arial" charset="0"/>
              </a:rPr>
              <a:t> у току године.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Пожељна температура за пиће креће се од 8 до 12 С</a:t>
            </a:r>
            <a:r>
              <a:rPr lang="sr-Cyrl-CS" sz="2400" b="1" baseline="30000" smtClean="0">
                <a:latin typeface="Arial" charset="0"/>
              </a:rPr>
              <a:t>0</a:t>
            </a:r>
            <a:endParaRPr lang="sr-Cyrl-CS" sz="2400" b="1" smtClean="0">
              <a:latin typeface="Arial" charset="0"/>
            </a:endParaRPr>
          </a:p>
          <a:p>
            <a:r>
              <a:rPr lang="sr-Cyrl-CS" sz="2400" b="1" u="sng" smtClean="0">
                <a:latin typeface="Arial" charset="0"/>
              </a:rPr>
              <a:t>Мирис воде</a:t>
            </a:r>
            <a:r>
              <a:rPr lang="en-US" sz="2400" b="1" u="sng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- органолептички у топлој и хладној води</a:t>
            </a:r>
            <a:r>
              <a:rPr lang="en-US" sz="2400" b="1" smtClean="0">
                <a:latin typeface="Arial" charset="0"/>
              </a:rPr>
              <a:t>.</a:t>
            </a:r>
            <a:r>
              <a:rPr lang="sr-Cyrl-CS" sz="2400" b="1" smtClean="0">
                <a:latin typeface="Arial" charset="0"/>
              </a:rPr>
              <a:t> Исправна вода је без мириса</a:t>
            </a:r>
          </a:p>
          <a:p>
            <a:r>
              <a:rPr lang="sr-Cyrl-CS" sz="2400" b="1" u="sng" smtClean="0">
                <a:latin typeface="Arial" charset="0"/>
              </a:rPr>
              <a:t>Укус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- испитује се органолептички, али само ако је искључено бактериолошко загађење.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Исправна вода за пиће је без укуса, питка и освежавајућа</a:t>
            </a:r>
          </a:p>
          <a:p>
            <a:r>
              <a:rPr lang="sr-Cyrl-CS" sz="2400" b="1" u="sng" smtClean="0">
                <a:latin typeface="Arial" charset="0"/>
              </a:rPr>
              <a:t>Мутноћа</a:t>
            </a:r>
            <a:r>
              <a:rPr lang="en-US" sz="2400" b="1" u="sng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- Квалитетна вода за пиће мора бити бистра. </a:t>
            </a:r>
            <a:r>
              <a:rPr lang="en-US" sz="2400" b="1" smtClean="0">
                <a:latin typeface="Arial" charset="0"/>
              </a:rPr>
              <a:t>                                    </a:t>
            </a:r>
            <a:r>
              <a:rPr lang="sr-Cyrl-CS" sz="2400" b="1" smtClean="0">
                <a:latin typeface="Arial" charset="0"/>
              </a:rPr>
              <a:t>За пречишћене воде дозвољена је мутноћа до 5</a:t>
            </a:r>
            <a:r>
              <a:rPr lang="en-US" sz="2400" b="1" smtClean="0">
                <a:latin typeface="Arial" charset="0"/>
              </a:rPr>
              <a:t>mg</a:t>
            </a:r>
            <a:r>
              <a:rPr lang="sr-Cyrl-CS" sz="2400" b="1" smtClean="0">
                <a:latin typeface="Arial" charset="0"/>
              </a:rPr>
              <a:t> силикатне земље на 1</a:t>
            </a:r>
            <a:r>
              <a:rPr lang="en-US" sz="2400" b="1" smtClean="0">
                <a:latin typeface="Arial" charset="0"/>
              </a:rPr>
              <a:t>l</a:t>
            </a:r>
            <a:r>
              <a:rPr lang="sr-Cyrl-CS" sz="2400" b="1" smtClean="0">
                <a:latin typeface="Arial" charset="0"/>
              </a:rPr>
              <a:t> дестилисане воде, а за непречишћене воде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до 10 </a:t>
            </a:r>
            <a:r>
              <a:rPr lang="en-US" sz="2400" b="1" smtClean="0">
                <a:latin typeface="Arial" charset="0"/>
              </a:rPr>
              <a:t>mg</a:t>
            </a:r>
            <a:r>
              <a:rPr lang="sr-Cyrl-CS" sz="2400" b="1" smtClean="0">
                <a:latin typeface="Arial" charset="0"/>
              </a:rPr>
              <a:t>/</a:t>
            </a:r>
            <a:r>
              <a:rPr lang="en-US" sz="2400" b="1" smtClean="0">
                <a:latin typeface="Arial" charset="0"/>
              </a:rPr>
              <a:t> l</a:t>
            </a:r>
            <a:r>
              <a:rPr lang="sr-Cyrl-CS" sz="2400" b="1" smtClean="0">
                <a:latin typeface="Arial" charset="0"/>
              </a:rPr>
              <a:t>.</a:t>
            </a:r>
          </a:p>
          <a:p>
            <a:r>
              <a:rPr lang="sr-Cyrl-CS" sz="2400" b="1" u="sng" smtClean="0">
                <a:latin typeface="Arial" charset="0"/>
              </a:rPr>
              <a:t>Боја воде</a:t>
            </a:r>
            <a:r>
              <a:rPr lang="en-US" sz="2400" b="1" u="sng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- Без боје</a:t>
            </a:r>
            <a:endParaRPr lang="en-US" sz="2400" b="1" smtClean="0">
              <a:latin typeface="Arial" charset="0"/>
            </a:endParaRPr>
          </a:p>
        </p:txBody>
      </p:sp>
    </p:spTree>
  </p:cSld>
  <p:clrMapOvr>
    <a:masterClrMapping/>
  </p:clrMapOvr>
  <p:transition advTm="9164"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r>
              <a:rPr lang="sr-Cyrl-CS" sz="3600" b="1" smtClean="0">
                <a:latin typeface="Times New Roman" pitchFamily="18" charset="0"/>
              </a:rPr>
              <a:t>Микробилошки преглед воде</a:t>
            </a:r>
            <a:r>
              <a:rPr lang="sr-Cyrl-CS" sz="2500" b="1" smtClean="0">
                <a:latin typeface="Times New Roman" pitchFamily="18" charset="0"/>
              </a:rPr>
              <a:t/>
            </a:r>
            <a:br>
              <a:rPr lang="sr-Cyrl-CS" sz="2500" b="1" smtClean="0">
                <a:latin typeface="Times New Roman" pitchFamily="18" charset="0"/>
              </a:rPr>
            </a:br>
            <a:endParaRPr lang="en-US" sz="2500" b="1" smtClean="0">
              <a:latin typeface="Times New Roman" pitchFamily="18" charset="0"/>
            </a:endParaRPr>
          </a:p>
        </p:txBody>
      </p:sp>
      <p:sp>
        <p:nvSpPr>
          <p:cNvPr id="336899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sr-Cyrl-CS" sz="2400" b="1" smtClean="0">
                <a:latin typeface="Arial" charset="0"/>
              </a:rPr>
              <a:t>Бактериолошки преглед воде за пиће-</a:t>
            </a:r>
            <a:br>
              <a:rPr lang="sr-Cyrl-CS" sz="2400" b="1" smtClean="0">
                <a:latin typeface="Arial" charset="0"/>
              </a:rPr>
            </a:br>
            <a:r>
              <a:rPr lang="sr-Cyrl-CS" sz="2400" b="1" smtClean="0">
                <a:latin typeface="Arial" charset="0"/>
              </a:rPr>
              <a:t>-лабораторијско испитивање</a:t>
            </a:r>
          </a:p>
          <a:p>
            <a:pPr>
              <a:buFont typeface="Wingdings" pitchFamily="2" charset="2"/>
              <a:buNone/>
            </a:pPr>
            <a:r>
              <a:rPr lang="sr-Cyrl-CS" sz="2400" b="1" u="sng" smtClean="0">
                <a:latin typeface="Arial" charset="0"/>
              </a:rPr>
              <a:t>ЦИЉ:</a:t>
            </a:r>
            <a:endParaRPr lang="sr-Cyrl-CS" sz="2400" b="1" smtClean="0">
              <a:latin typeface="Arial" charset="0"/>
            </a:endParaRPr>
          </a:p>
          <a:p>
            <a:r>
              <a:rPr lang="sr-Cyrl-CS" sz="2400" b="1" smtClean="0">
                <a:latin typeface="Arial" charset="0"/>
              </a:rPr>
              <a:t>Утврдити загађење фекалног порекла</a:t>
            </a:r>
          </a:p>
          <a:p>
            <a:r>
              <a:rPr lang="sr-Cyrl-CS" sz="2400" b="1" smtClean="0">
                <a:latin typeface="Arial" charset="0"/>
              </a:rPr>
              <a:t>Утврдити стање заштите водоносног слоја</a:t>
            </a:r>
          </a:p>
          <a:p>
            <a:r>
              <a:rPr lang="sr-Cyrl-CS" sz="2400" b="1" smtClean="0">
                <a:latin typeface="Arial" charset="0"/>
              </a:rPr>
              <a:t>Утврдити ефикасност процеса пречишћавања воде</a:t>
            </a:r>
            <a:endParaRPr lang="sr-Cyrl-CS" sz="2400" b="1" u="sng" smtClean="0"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sr-Cyrl-CS" sz="2400" b="1" u="sng" smtClean="0">
                <a:latin typeface="Arial" charset="0"/>
              </a:rPr>
              <a:t>Задати циљеви се постижу утврђивањем:</a:t>
            </a:r>
            <a:endParaRPr lang="sr-Cyrl-CS" sz="2400" b="1" smtClean="0">
              <a:latin typeface="Arial" charset="0"/>
            </a:endParaRPr>
          </a:p>
          <a:p>
            <a:r>
              <a:rPr lang="sr-Cyrl-CS" sz="2400" b="1" smtClean="0">
                <a:latin typeface="Arial" charset="0"/>
              </a:rPr>
              <a:t>бактерија индикатора фекалног загађења</a:t>
            </a:r>
          </a:p>
          <a:p>
            <a:r>
              <a:rPr lang="sr-Cyrl-CS" sz="2400" b="1" smtClean="0">
                <a:latin typeface="Arial" charset="0"/>
              </a:rPr>
              <a:t>укупног броја свих живих бактерија</a:t>
            </a:r>
            <a:r>
              <a:rPr lang="sr-Cyrl-CS" smtClean="0"/>
              <a:t> </a:t>
            </a:r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  <p:transition advTm="24950"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0" y="0"/>
            <a:ext cx="9144000" cy="836613"/>
          </a:xfrm>
        </p:spPr>
        <p:txBody>
          <a:bodyPr>
            <a:normAutofit fontScale="90000"/>
          </a:bodyPr>
          <a:lstStyle/>
          <a:p>
            <a:r>
              <a:rPr lang="sr-Cyrl-CS" sz="2800" b="1" smtClean="0">
                <a:latin typeface="Arial" charset="0"/>
              </a:rPr>
              <a:t>КВАНТИТАТИВНО ОДРЕЂИВАЊЕ БАКТЕРИЈА ИНДИКАТОРА ФЕКАЛНОГ ЗАГАЂЕЊА</a:t>
            </a:r>
            <a:endParaRPr lang="en-US" sz="2800" b="1" smtClean="0">
              <a:latin typeface="Arial" charset="0"/>
            </a:endParaRP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0" y="981075"/>
            <a:ext cx="9144000" cy="58769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Назив „ФЕКАЛНИ ИНДИКАТОРИ“ добиле су бактерије присутне и интенстиналном тракту људи и животиња. </a:t>
            </a: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У </a:t>
            </a:r>
            <a:r>
              <a:rPr lang="sr-Cyrl-CS" sz="2400" b="1" u="sng" smtClean="0">
                <a:latin typeface="Arial" charset="0"/>
              </a:rPr>
              <a:t>индикаторе фекалног загађења</a:t>
            </a:r>
            <a:r>
              <a:rPr lang="sr-Cyrl-CS" sz="2400" b="1" smtClean="0">
                <a:latin typeface="Arial" charset="0"/>
              </a:rPr>
              <a:t> спадају: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i="1" smtClean="0">
                <a:latin typeface="Arial" charset="0"/>
                <a:cs typeface="Times New Roman" pitchFamily="18" charset="0"/>
              </a:rPr>
              <a:t>→ </a:t>
            </a:r>
            <a:r>
              <a:rPr lang="sr-Cyrl-CS" sz="2400" b="1" i="1" smtClean="0">
                <a:latin typeface="Arial" charset="0"/>
              </a:rPr>
              <a:t>Е</a:t>
            </a:r>
            <a:r>
              <a:rPr lang="sr-Latn-CS" sz="2400" b="1" i="1" smtClean="0">
                <a:latin typeface="Arial" charset="0"/>
              </a:rPr>
              <a:t>scherichia coli, </a:t>
            </a:r>
            <a:endParaRPr lang="sr-Cyrl-CS" sz="2400" b="1" i="1" smtClean="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i="1" smtClean="0">
                <a:latin typeface="Arial" charset="0"/>
                <a:cs typeface="Times New Roman" pitchFamily="18" charset="0"/>
              </a:rPr>
              <a:t>→</a:t>
            </a:r>
            <a:r>
              <a:rPr lang="sr-Cyrl-CS" sz="2400" b="1" i="1" smtClean="0">
                <a:latin typeface="Arial" charset="0"/>
                <a:cs typeface="Times New Roman" pitchFamily="18" charset="0"/>
              </a:rPr>
              <a:t> </a:t>
            </a:r>
            <a:r>
              <a:rPr lang="sr-Latn-CS" sz="2400" b="1" i="1" smtClean="0">
                <a:latin typeface="Arial" charset="0"/>
              </a:rPr>
              <a:t>Streptococcus faecalis</a:t>
            </a:r>
            <a:r>
              <a:rPr lang="sr-Cyrl-CS" sz="2400" b="1" smtClean="0">
                <a:latin typeface="Arial" charset="0"/>
              </a:rPr>
              <a:t> (</a:t>
            </a:r>
            <a:r>
              <a:rPr lang="sr-Latn-CS" sz="2400" b="1" i="1" smtClean="0">
                <a:latin typeface="Arial" charset="0"/>
              </a:rPr>
              <a:t>Enterococcus</a:t>
            </a:r>
            <a:r>
              <a:rPr lang="sr-Cyrl-CS" sz="2400" b="1" smtClean="0">
                <a:latin typeface="Arial" charset="0"/>
              </a:rPr>
              <a:t>) и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smtClean="0">
                <a:latin typeface="Arial" charset="0"/>
                <a:cs typeface="Times New Roman" pitchFamily="18" charset="0"/>
              </a:rPr>
              <a:t>→ </a:t>
            </a:r>
            <a:r>
              <a:rPr lang="sr-Cyrl-CS" sz="2400" b="1" smtClean="0">
                <a:latin typeface="Arial" charset="0"/>
              </a:rPr>
              <a:t>представници рода </a:t>
            </a:r>
            <a:r>
              <a:rPr lang="sr-Latn-CS" sz="2400" b="1" i="1" smtClean="0">
                <a:latin typeface="Arial" charset="0"/>
              </a:rPr>
              <a:t>Proteus</a:t>
            </a:r>
            <a:r>
              <a:rPr lang="sr-Latn-CS" sz="2400" b="1" smtClean="0">
                <a:latin typeface="Arial" charset="0"/>
              </a:rPr>
              <a:t>-a</a:t>
            </a:r>
            <a:r>
              <a:rPr lang="sr-Cyrl-CS" sz="2400" b="1" smtClean="0">
                <a:latin typeface="Arial" charset="0"/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Као </a:t>
            </a:r>
            <a:r>
              <a:rPr lang="sr-Cyrl-CS" sz="2400" b="1" u="sng" smtClean="0">
                <a:latin typeface="Arial" charset="0"/>
              </a:rPr>
              <a:t>условни индикатори фекалног загађења</a:t>
            </a:r>
            <a:r>
              <a:rPr lang="sr-Cyrl-CS" sz="2400" b="1" smtClean="0">
                <a:latin typeface="Arial" charset="0"/>
              </a:rPr>
              <a:t> сматрају се: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smtClean="0">
                <a:latin typeface="Arial" charset="0"/>
                <a:cs typeface="Times New Roman" pitchFamily="18" charset="0"/>
              </a:rPr>
              <a:t>→ </a:t>
            </a:r>
            <a:r>
              <a:rPr lang="sr-Cyrl-CS" sz="2400" b="1" smtClean="0">
                <a:latin typeface="Arial" charset="0"/>
              </a:rPr>
              <a:t>друге колиформне бактерије,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smtClean="0">
                <a:latin typeface="Arial" charset="0"/>
                <a:cs typeface="Times New Roman" pitchFamily="18" charset="0"/>
              </a:rPr>
              <a:t>→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 </a:t>
            </a:r>
            <a:r>
              <a:rPr lang="sr-Latn-CS" sz="2400" b="1" i="1" smtClean="0">
                <a:latin typeface="Arial" charset="0"/>
              </a:rPr>
              <a:t>Clostridium perfringens</a:t>
            </a:r>
            <a:r>
              <a:rPr lang="sr-Cyrl-CS" sz="2400" b="1" smtClean="0">
                <a:latin typeface="Arial" charset="0"/>
              </a:rPr>
              <a:t> и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smtClean="0">
                <a:latin typeface="Arial" charset="0"/>
                <a:cs typeface="Times New Roman" pitchFamily="18" charset="0"/>
              </a:rPr>
              <a:t>→ </a:t>
            </a:r>
            <a:r>
              <a:rPr lang="sr-Cyrl-CS" sz="2400" b="1" smtClean="0">
                <a:latin typeface="Arial" charset="0"/>
              </a:rPr>
              <a:t>неспецифични </a:t>
            </a:r>
            <a:r>
              <a:rPr lang="sr-Latn-CS" sz="2400" b="1" i="1" smtClean="0">
                <a:latin typeface="Arial" charset="0"/>
              </a:rPr>
              <a:t>Bakteriofag</a:t>
            </a:r>
            <a:r>
              <a:rPr lang="sr-Cyrl-CS" sz="2400" b="1" i="1" smtClean="0"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 advTm="29176"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AutoShap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2393950"/>
          </a:xfrm>
        </p:spPr>
        <p:txBody>
          <a:bodyPr>
            <a:normAutofit/>
          </a:bodyPr>
          <a:lstStyle/>
          <a:p>
            <a:r>
              <a:rPr lang="sr-Cyrl-CS" sz="2800" b="1" u="sng" smtClean="0">
                <a:solidFill>
                  <a:srgbClr val="000000"/>
                </a:solidFill>
                <a:latin typeface="Arial" charset="0"/>
              </a:rPr>
              <a:t>КВАНТИТАТИВНО ОДРЕЂИВАЊЕ НАЈВЕРОВАТНИЈЕГ БРОЈА КОЛИФОРМНИХ БАКТЕРИЈА У 100</a:t>
            </a:r>
            <a:r>
              <a:rPr lang="en-US" sz="2800" b="1" u="sng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sr-Cyrl-CS" sz="2800" b="1" u="sng" smtClean="0">
                <a:solidFill>
                  <a:srgbClr val="000000"/>
                </a:solidFill>
                <a:latin typeface="Arial" charset="0"/>
              </a:rPr>
              <a:t>мл ВОДЕ</a:t>
            </a:r>
            <a:r>
              <a:rPr lang="sr-Cyrl-CS" sz="2800" b="1" smtClean="0">
                <a:solidFill>
                  <a:schemeClr val="folHlink"/>
                </a:solidFill>
                <a:latin typeface="Arial" charset="0"/>
              </a:rPr>
              <a:t/>
            </a:r>
            <a:br>
              <a:rPr lang="sr-Cyrl-CS" sz="2800" b="1" smtClean="0">
                <a:solidFill>
                  <a:schemeClr val="folHlink"/>
                </a:solidFill>
                <a:latin typeface="Arial" charset="0"/>
              </a:rPr>
            </a:br>
            <a:endParaRPr lang="en-US" sz="2800" b="1" smtClean="0">
              <a:solidFill>
                <a:schemeClr val="folHlink"/>
              </a:solidFill>
              <a:latin typeface="Arial" charset="0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2357438"/>
            <a:ext cx="9144000" cy="4500562"/>
          </a:xfrm>
        </p:spPr>
        <p:txBody>
          <a:bodyPr>
            <a:normAutofit/>
          </a:bodyPr>
          <a:lstStyle/>
          <a:p>
            <a:pPr marL="547688" indent="-411163" algn="ctr">
              <a:buClr>
                <a:srgbClr val="000000"/>
              </a:buClr>
              <a:buFont typeface="Wingdings" pitchFamily="2" charset="2"/>
              <a:buNone/>
            </a:pPr>
            <a:r>
              <a:rPr lang="sr-Cyrl-CS" sz="2400" b="1" u="sng" smtClean="0">
                <a:solidFill>
                  <a:srgbClr val="000000"/>
                </a:solidFill>
                <a:latin typeface="Arial" charset="0"/>
              </a:rPr>
              <a:t>Три фазе:</a:t>
            </a:r>
          </a:p>
          <a:p>
            <a:pPr marL="547688" indent="-411163">
              <a:buClr>
                <a:srgbClr val="000000"/>
              </a:buClr>
              <a:buFont typeface="Wingdings" pitchFamily="2" charset="2"/>
              <a:buNone/>
            </a:pP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          </a:t>
            </a:r>
            <a:r>
              <a:rPr lang="sr-Cyrl-CS" sz="2400" b="1" smtClean="0">
                <a:solidFill>
                  <a:srgbClr val="000000"/>
                </a:solidFill>
                <a:latin typeface="Arial" charset="0"/>
              </a:rPr>
              <a:t>1.</a:t>
            </a: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sr-Cyrl-CS" sz="2400" b="1" smtClean="0">
                <a:solidFill>
                  <a:srgbClr val="000000"/>
                </a:solidFill>
                <a:latin typeface="Arial" charset="0"/>
              </a:rPr>
              <a:t>Претходни оглед </a:t>
            </a:r>
            <a:r>
              <a:rPr lang="sr-Latn-CS" sz="2400" b="1" smtClean="0">
                <a:solidFill>
                  <a:srgbClr val="000000"/>
                </a:solidFill>
                <a:latin typeface="Arial" charset="0"/>
              </a:rPr>
              <a:t>   </a:t>
            </a:r>
            <a:endParaRPr lang="en-US" sz="2400" b="1" smtClean="0">
              <a:solidFill>
                <a:srgbClr val="000000"/>
              </a:solidFill>
              <a:latin typeface="Arial" charset="0"/>
            </a:endParaRPr>
          </a:p>
          <a:p>
            <a:pPr marL="547688" indent="-411163">
              <a:buClr>
                <a:srgbClr val="000000"/>
              </a:buClr>
              <a:buFont typeface="Wingdings" pitchFamily="2" charset="2"/>
              <a:buNone/>
            </a:pP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          </a:t>
            </a:r>
            <a:r>
              <a:rPr lang="sr-Cyrl-CS" sz="2400" b="1" smtClean="0">
                <a:solidFill>
                  <a:srgbClr val="000000"/>
                </a:solidFill>
                <a:latin typeface="Arial" charset="0"/>
              </a:rPr>
              <a:t>2. Потврдни оглед </a:t>
            </a:r>
            <a:r>
              <a:rPr lang="sr-Latn-CS" sz="2400" b="1" smtClean="0">
                <a:solidFill>
                  <a:srgbClr val="000000"/>
                </a:solidFill>
                <a:latin typeface="Arial" charset="0"/>
              </a:rPr>
              <a:t>   </a:t>
            </a:r>
            <a:endParaRPr lang="en-US" sz="2400" b="1" smtClean="0">
              <a:solidFill>
                <a:srgbClr val="000000"/>
              </a:solidFill>
              <a:latin typeface="Arial" charset="0"/>
            </a:endParaRPr>
          </a:p>
          <a:p>
            <a:pPr marL="547688" indent="-411163">
              <a:buClr>
                <a:srgbClr val="000000"/>
              </a:buClr>
              <a:buFont typeface="Wingdings" pitchFamily="2" charset="2"/>
              <a:buNone/>
            </a:pP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          </a:t>
            </a:r>
            <a:r>
              <a:rPr lang="sr-Cyrl-CS" sz="2400" b="1" smtClean="0">
                <a:solidFill>
                  <a:srgbClr val="000000"/>
                </a:solidFill>
                <a:latin typeface="Arial" charset="0"/>
              </a:rPr>
              <a:t>3. Завршни оглед</a:t>
            </a:r>
          </a:p>
          <a:p>
            <a:pPr marL="547688" indent="-411163">
              <a:buClr>
                <a:srgbClr val="000000"/>
              </a:buClr>
              <a:buFont typeface="Wingdings 2" pitchFamily="18" charset="2"/>
              <a:buChar char=""/>
            </a:pPr>
            <a:endParaRPr lang="en-US" sz="2400" smtClean="0">
              <a:latin typeface="Arial" charset="0"/>
            </a:endParaRPr>
          </a:p>
        </p:txBody>
      </p:sp>
    </p:spTree>
  </p:cSld>
  <p:clrMapOvr>
    <a:masterClrMapping/>
  </p:clrMapOvr>
  <p:transition advTm="14274"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r>
              <a:rPr lang="en-US" sz="3200" b="1" u="sng" smtClean="0">
                <a:latin typeface="Arial" charset="0"/>
              </a:rPr>
              <a:t>1. </a:t>
            </a:r>
            <a:r>
              <a:rPr lang="sr-Cyrl-CS" sz="3200" b="1" u="sng" smtClean="0">
                <a:latin typeface="Arial" charset="0"/>
              </a:rPr>
              <a:t>ПРЕТХОДНИ ОГЛЕД:</a:t>
            </a:r>
            <a:endParaRPr lang="en-US" sz="3200" b="1" u="sng" smtClean="0">
              <a:latin typeface="Arial" charset="0"/>
            </a:endParaRPr>
          </a:p>
        </p:txBody>
      </p:sp>
      <p:sp>
        <p:nvSpPr>
          <p:cNvPr id="339971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620713"/>
            <a:ext cx="4859338" cy="6237287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en-US" sz="2400" b="1" u="sng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400" smtClean="0">
                <a:solidFill>
                  <a:schemeClr val="bg1"/>
                </a:solidFill>
                <a:latin typeface="Times New Roman" pitchFamily="18" charset="0"/>
              </a:rPr>
              <a:t>	</a:t>
            </a:r>
            <a:r>
              <a:rPr lang="sr-Latn-CS" sz="2400" smtClean="0">
                <a:latin typeface="Times New Roman" pitchFamily="18" charset="0"/>
              </a:rPr>
              <a:t>-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Показује присуство или одсуство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 </a:t>
            </a:r>
            <a:r>
              <a:rPr lang="sr-Cyrl-CS" sz="2400" b="1" smtClean="0">
                <a:solidFill>
                  <a:schemeClr val="hlink"/>
                </a:solidFill>
                <a:latin typeface="Arial" charset="0"/>
                <a:cs typeface="Times New Roman" pitchFamily="18" charset="0"/>
              </a:rPr>
              <a:t>колиформних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 бактерија у води.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en-US" sz="2400" b="1" smtClean="0">
                <a:latin typeface="Arial" charset="0"/>
                <a:cs typeface="Times New Roman" pitchFamily="18" charset="0"/>
              </a:rPr>
              <a:t>	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-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Засејавање се врши на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   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течној хранљивој подлози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 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-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 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пептонска вода, лактоза и 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      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андраде-ов индикатор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 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(обезбојен фуксин). 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                                                     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-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У епрувету са таквом хранљивом подлогом ставља се и стаклена дурхам-ова цевчица која служи за прикупљање гаса.</a:t>
            </a:r>
            <a:endParaRPr lang="en-US" sz="2400" b="1" smtClean="0">
              <a:latin typeface="Arial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Wingdings 2" pitchFamily="18" charset="2"/>
              <a:buNone/>
            </a:pPr>
            <a:r>
              <a:rPr lang="sr-Cyrl-CS" sz="2400" b="1" smtClean="0">
                <a:latin typeface="Arial" charset="0"/>
                <a:cs typeface="Times New Roman" pitchFamily="18" charset="0"/>
              </a:rPr>
              <a:t>       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-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После засејавања вода се стави у термостат на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 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37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°C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, </a:t>
            </a:r>
          </a:p>
          <a:p>
            <a:pPr marL="609600" indent="-609600">
              <a:lnSpc>
                <a:spcPct val="80000"/>
              </a:lnSpc>
              <a:buFont typeface="Wingdings 2" pitchFamily="18" charset="2"/>
              <a:buNone/>
            </a:pPr>
            <a:r>
              <a:rPr lang="sr-Cyrl-CS" sz="2400" b="1" smtClean="0">
                <a:latin typeface="Arial" charset="0"/>
                <a:cs typeface="Times New Roman" pitchFamily="18" charset="0"/>
              </a:rPr>
              <a:t>       24-48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h</a:t>
            </a:r>
            <a:r>
              <a:rPr lang="sr-Cyrl-CS" sz="2400" b="1" smtClean="0">
                <a:latin typeface="Arial" charset="0"/>
                <a:cs typeface="Times New Roman" pitchFamily="18" charset="0"/>
              </a:rPr>
              <a:t>.</a:t>
            </a:r>
            <a:endParaRPr lang="sr-Cyrl-CS" sz="2400" b="1" u="sng" smtClean="0">
              <a:latin typeface="Arial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endParaRPr lang="en-US" sz="2400" b="1" smtClean="0">
              <a:latin typeface="Arial" charset="0"/>
              <a:cs typeface="Times New Roman" pitchFamily="18" charset="0"/>
            </a:endParaRPr>
          </a:p>
        </p:txBody>
      </p:sp>
      <p:sp>
        <p:nvSpPr>
          <p:cNvPr id="339972" name="Rectangle 6"/>
          <p:cNvSpPr>
            <a:spLocks noGrp="1" noChangeArrowheads="1"/>
          </p:cNvSpPr>
          <p:nvPr>
            <p:ph sz="half" idx="4294967295"/>
          </p:nvPr>
        </p:nvSpPr>
        <p:spPr>
          <a:xfrm>
            <a:off x="4651375" y="1600200"/>
            <a:ext cx="4035425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sr-Latn-CS" sz="2400" smtClean="0"/>
          </a:p>
        </p:txBody>
      </p:sp>
      <p:pic>
        <p:nvPicPr>
          <p:cNvPr id="339973" name="Picture 4" descr="Nem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341438"/>
            <a:ext cx="3214687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7" name="Line 7"/>
          <p:cNvSpPr>
            <a:spLocks noChangeShapeType="1"/>
          </p:cNvSpPr>
          <p:nvPr/>
        </p:nvSpPr>
        <p:spPr bwMode="auto">
          <a:xfrm flipV="1">
            <a:off x="4071938" y="5143500"/>
            <a:ext cx="1285875" cy="571500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6568" name="Line 8"/>
          <p:cNvSpPr>
            <a:spLocks noChangeShapeType="1"/>
          </p:cNvSpPr>
          <p:nvPr/>
        </p:nvSpPr>
        <p:spPr bwMode="auto">
          <a:xfrm flipV="1">
            <a:off x="4357688" y="4000500"/>
            <a:ext cx="928687" cy="7143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339976" name="Picture 4" descr="Nema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25" y="0"/>
            <a:ext cx="1285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3522"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0"/>
            <a:ext cx="5076825" cy="68580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Latn-CS" sz="2800" u="sng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sr-Cyrl-CS" sz="3600" b="1" smtClean="0"/>
              <a:t>Тумачење резултата састоји се у утврђивању: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sr-Cyrl-CS" sz="3600" b="1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b="1" smtClean="0"/>
              <a:t>1.</a:t>
            </a:r>
            <a:r>
              <a:rPr lang="sr-Cyrl-CS" sz="2800" smtClean="0"/>
              <a:t> </a:t>
            </a:r>
            <a:r>
              <a:rPr lang="sr-Cyrl-CS" sz="2800" b="1" smtClean="0"/>
              <a:t>Промене боје у подлози,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b="1" smtClean="0"/>
              <a:t>2. Замућењу подлоге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b="1" smtClean="0"/>
              <a:t>3. Стварању гаса.</a:t>
            </a:r>
          </a:p>
          <a:p>
            <a:pPr>
              <a:lnSpc>
                <a:spcPct val="90000"/>
              </a:lnSpc>
            </a:pPr>
            <a:endParaRPr lang="sr-Latn-CS" sz="2800" b="1" smtClean="0">
              <a:latin typeface="Times New Roman" pitchFamily="18" charset="0"/>
            </a:endParaRPr>
          </a:p>
        </p:txBody>
      </p:sp>
      <p:pic>
        <p:nvPicPr>
          <p:cNvPr id="340995" name="Picture 9" descr="Acidirale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302250" y="1600200"/>
            <a:ext cx="2730500" cy="4525963"/>
          </a:xfrm>
          <a:noFill/>
        </p:spPr>
      </p:pic>
    </p:spTree>
  </p:cSld>
  <p:clrMapOvr>
    <a:masterClrMapping/>
  </p:clrMapOvr>
  <p:transition advTm="24727"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838200"/>
            <a:ext cx="4857750" cy="6019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smtClean="0">
                <a:solidFill>
                  <a:schemeClr val="folHlink"/>
                </a:solidFill>
              </a:rPr>
              <a:t> </a:t>
            </a:r>
            <a:r>
              <a:rPr lang="sr-Cyrl-CS" b="1" smtClean="0"/>
              <a:t>А) </a:t>
            </a:r>
            <a:r>
              <a:rPr lang="sr-Cyrl-CS" b="1" u="sng" smtClean="0"/>
              <a:t>Позитиван</a:t>
            </a:r>
            <a:r>
              <a:rPr lang="sr-Cyrl-CS" sz="2400" b="1" u="sng" smtClean="0"/>
              <a:t>:</a:t>
            </a:r>
            <a:r>
              <a:rPr lang="sr-Cyrl-CS" sz="2400" b="1" smtClean="0"/>
              <a:t>                                                 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smtClean="0"/>
              <a:t>      Подлога је постала црвена,</a:t>
            </a:r>
            <a:r>
              <a:rPr lang="sr-Latn-CS" sz="2400" b="1" smtClean="0"/>
              <a:t> </a:t>
            </a:r>
            <a:r>
              <a:rPr lang="sr-Cyrl-CS" sz="2400" b="1" smtClean="0"/>
              <a:t>замућена, накупљен је гас у Дурхамовим цевчицама                     (1/10 запремине цевчице). </a:t>
            </a:r>
            <a:endParaRPr lang="sr-Latn-CS" sz="2400" b="1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Cyrl-CS" sz="2400" b="1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smtClean="0"/>
              <a:t>    </a:t>
            </a:r>
            <a:r>
              <a:rPr lang="en-US" sz="2400" b="1" smtClean="0"/>
              <a:t> </a:t>
            </a:r>
            <a:r>
              <a:rPr lang="sr-Cyrl-CS" sz="2400" b="1" smtClean="0"/>
              <a:t>Услед присуства колиформних бактерија долази до разлагања лактозе и стварања млечне киселине, при чему</a:t>
            </a:r>
            <a:r>
              <a:rPr lang="sr-Latn-CS" sz="2400" b="1" smtClean="0"/>
              <a:t> </a:t>
            </a:r>
            <a:r>
              <a:rPr lang="sr-Cyrl-CS" sz="2400" b="1" smtClean="0"/>
              <a:t>Андраде индикатор мења боју. </a:t>
            </a:r>
            <a:endParaRPr lang="sr-Latn-CS" sz="2400" b="1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 smtClean="0"/>
              <a:t>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b="1" smtClean="0"/>
              <a:t>    </a:t>
            </a:r>
            <a:r>
              <a:rPr lang="sr-Cyrl-CS" sz="2400" b="1" smtClean="0"/>
              <a:t> Даљим разлагањем млечне киселине долази до стварања гаса </a:t>
            </a:r>
            <a:r>
              <a:rPr lang="en-US" sz="2400" b="1" smtClean="0">
                <a:latin typeface="Times New Roman" pitchFamily="18" charset="0"/>
              </a:rPr>
              <a:t>C</a:t>
            </a:r>
            <a:r>
              <a:rPr lang="sr-Cyrl-CS" sz="2400" b="1" smtClean="0"/>
              <a:t>О</a:t>
            </a:r>
            <a:r>
              <a:rPr lang="sr-Cyrl-CS" sz="2400" b="1" baseline="-25000" smtClean="0"/>
              <a:t>2</a:t>
            </a:r>
            <a:r>
              <a:rPr lang="sr-Cyrl-CS" sz="2400" b="1" smtClean="0"/>
              <a:t> у Дурхам-овој цевчици.</a:t>
            </a:r>
            <a:endParaRPr lang="en-US" sz="2400" b="1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2000" b="1" smtClean="0"/>
          </a:p>
        </p:txBody>
      </p:sp>
      <p:pic>
        <p:nvPicPr>
          <p:cNvPr id="343043" name="Picture 6" descr="Nema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786313" y="0"/>
            <a:ext cx="2071687" cy="6858000"/>
          </a:xfrm>
          <a:noFill/>
        </p:spPr>
      </p:pic>
      <p:pic>
        <p:nvPicPr>
          <p:cNvPr id="343044" name="Picture 7" descr="Acidirala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25" y="0"/>
            <a:ext cx="242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7029"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92150"/>
          </a:xfrm>
        </p:spPr>
        <p:txBody>
          <a:bodyPr>
            <a:normAutofit/>
          </a:bodyPr>
          <a:lstStyle/>
          <a:p>
            <a:r>
              <a:rPr lang="sr-Cyrl-C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Б) </a:t>
            </a:r>
            <a:r>
              <a:rPr lang="sr-Cyrl-CS" sz="2800" b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СУМЊИВ или НЕОДРЕЂЕН</a:t>
            </a:r>
            <a:endParaRPr lang="en-US" sz="2800" b="1" u="sng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344067" name="Rectangle 5"/>
          <p:cNvSpPr>
            <a:spLocks noGrp="1" noChangeArrowheads="1"/>
          </p:cNvSpPr>
          <p:nvPr>
            <p:ph sz="half" idx="4294967295"/>
          </p:nvPr>
        </p:nvSpPr>
        <p:spPr>
          <a:xfrm>
            <a:off x="0" y="1081088"/>
            <a:ext cx="5943600" cy="60928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Cyrl-CS" sz="2400" b="1" smtClean="0">
                <a:latin typeface="Arial" charset="0"/>
              </a:rPr>
              <a:t>	После 24 </a:t>
            </a:r>
            <a:r>
              <a:rPr lang="en-US" sz="2400" b="1" smtClean="0">
                <a:latin typeface="Arial" charset="0"/>
              </a:rPr>
              <a:t>h</a:t>
            </a:r>
            <a:r>
              <a:rPr lang="sr-Cyrl-CS" sz="2400" b="1" smtClean="0">
                <a:latin typeface="Arial" charset="0"/>
              </a:rPr>
              <a:t> инкубације </a:t>
            </a:r>
          </a:p>
          <a:p>
            <a:pPr>
              <a:buFont typeface="Wingdings" pitchFamily="2" charset="2"/>
              <a:buNone/>
            </a:pPr>
            <a:r>
              <a:rPr lang="sr-Cyrl-CS" sz="2400" b="1" smtClean="0">
                <a:latin typeface="Arial" charset="0"/>
              </a:rPr>
              <a:t>    (</a:t>
            </a:r>
            <a:r>
              <a:rPr lang="sr-Cyrl-CS" sz="2400" b="1" u="sng" smtClean="0">
                <a:latin typeface="Arial" charset="0"/>
              </a:rPr>
              <a:t>делимично пром</a:t>
            </a:r>
            <a:r>
              <a:rPr lang="en-US" sz="2400" b="1" u="sng" smtClean="0">
                <a:latin typeface="Arial" charset="0"/>
              </a:rPr>
              <a:t>е</a:t>
            </a:r>
            <a:r>
              <a:rPr lang="sr-Cyrl-CS" sz="2400" b="1" u="sng" smtClean="0">
                <a:latin typeface="Arial" charset="0"/>
              </a:rPr>
              <a:t>на боје, делимично стварање гаса</a:t>
            </a:r>
            <a:r>
              <a:rPr lang="sr-Cyrl-CS" sz="2400" b="1" smtClean="0">
                <a:latin typeface="Arial" charset="0"/>
              </a:rPr>
              <a:t>). </a:t>
            </a:r>
            <a:endParaRPr lang="sr-Latn-CS" sz="2400" b="1" smtClean="0"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400" b="1" smtClean="0">
                <a:latin typeface="Arial" charset="0"/>
              </a:rPr>
              <a:t>   </a:t>
            </a:r>
            <a:r>
              <a:rPr lang="sr-Cyrl-CS" sz="2400" b="1" smtClean="0">
                <a:latin typeface="Arial" charset="0"/>
              </a:rPr>
              <a:t>Тада са инкубација продужава за још 24 </a:t>
            </a:r>
            <a:r>
              <a:rPr lang="en-US" sz="2400" b="1" smtClean="0">
                <a:latin typeface="Arial" charset="0"/>
              </a:rPr>
              <a:t>h</a:t>
            </a:r>
            <a:r>
              <a:rPr lang="sr-Cyrl-CS" sz="2400" b="1" smtClean="0">
                <a:latin typeface="Arial" charset="0"/>
              </a:rPr>
              <a:t> (да би се могућила биохемијска активност оних бактерија које спорије разлажу лактозу).</a:t>
            </a:r>
          </a:p>
          <a:p>
            <a:endParaRPr lang="en-US" sz="2400" b="1" smtClean="0">
              <a:latin typeface="Arial" charset="0"/>
            </a:endParaRPr>
          </a:p>
        </p:txBody>
      </p:sp>
      <p:pic>
        <p:nvPicPr>
          <p:cNvPr id="344068" name="Picture 7" descr="Nema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316663" y="1447800"/>
            <a:ext cx="2827337" cy="4525963"/>
          </a:xfrm>
          <a:noFill/>
        </p:spPr>
      </p:pic>
    </p:spTree>
  </p:cSld>
  <p:clrMapOvr>
    <a:masterClrMapping/>
  </p:clrMapOvr>
  <p:transition advTm="17545"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49275"/>
          </a:xfrm>
        </p:spPr>
        <p:txBody>
          <a:bodyPr>
            <a:normAutofit/>
          </a:bodyPr>
          <a:lstStyle/>
          <a:p>
            <a:r>
              <a:rPr lang="sr-Cyrl-C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Ц) </a:t>
            </a:r>
            <a:r>
              <a:rPr lang="sr-Cyrl-CS" sz="2800" b="1" u="sng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НЕГАТИВАН</a:t>
            </a:r>
            <a:r>
              <a:rPr lang="sr-Cyrl-CS" sz="2800" b="1" smtClean="0">
                <a:latin typeface="Arial" charset="0"/>
              </a:rPr>
              <a:t>:</a:t>
            </a:r>
            <a:endParaRPr lang="sr-Latn-CS" sz="2800" b="1" smtClean="0">
              <a:latin typeface="Arial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692150"/>
            <a:ext cx="9144000" cy="6165850"/>
          </a:xfrm>
        </p:spPr>
        <p:txBody>
          <a:bodyPr>
            <a:normAutofit/>
          </a:bodyPr>
          <a:lstStyle/>
          <a:p>
            <a:pPr marL="547688" indent="-411163">
              <a:buClr>
                <a:srgbClr val="000000"/>
              </a:buClr>
              <a:buFont typeface="Wingdings" pitchFamily="2" charset="2"/>
              <a:buNone/>
            </a:pPr>
            <a:r>
              <a:rPr lang="sr-Cyrl-CS" sz="2400" b="1" smtClean="0">
                <a:latin typeface="Arial" charset="0"/>
              </a:rPr>
              <a:t>	</a:t>
            </a:r>
            <a:endParaRPr lang="sr-Latn-CS" sz="2400" b="1" smtClean="0">
              <a:latin typeface="Arial" charset="0"/>
            </a:endParaRPr>
          </a:p>
          <a:p>
            <a:pPr marL="547688" indent="-411163">
              <a:buClr>
                <a:srgbClr val="000000"/>
              </a:buClr>
              <a:buFont typeface="Wingdings" pitchFamily="2" charset="2"/>
              <a:buNone/>
            </a:pPr>
            <a:r>
              <a:rPr lang="sr-Latn-CS" sz="2400" b="1" smtClean="0">
                <a:latin typeface="Times New Roman" pitchFamily="18" charset="0"/>
              </a:rPr>
              <a:t>    </a:t>
            </a:r>
            <a:r>
              <a:rPr lang="en-US" sz="2400" b="1" smtClean="0">
                <a:latin typeface="Times New Roman" pitchFamily="18" charset="0"/>
              </a:rPr>
              <a:t>-</a:t>
            </a:r>
            <a:r>
              <a:rPr lang="sr-Latn-CS" sz="2400" b="1" smtClean="0">
                <a:latin typeface="Times New Roman" pitchFamily="18" charset="0"/>
              </a:rPr>
              <a:t>Н</a:t>
            </a:r>
            <a:r>
              <a:rPr lang="sr-Cyrl-CS" sz="2400" b="1" smtClean="0">
                <a:latin typeface="Times New Roman" pitchFamily="18" charset="0"/>
              </a:rPr>
              <a:t>и после 48 </a:t>
            </a:r>
            <a:r>
              <a:rPr lang="en-US" sz="2400" b="1" smtClean="0">
                <a:latin typeface="Times New Roman" pitchFamily="18" charset="0"/>
              </a:rPr>
              <a:t>h</a:t>
            </a:r>
            <a:r>
              <a:rPr lang="sr-Cyrl-CS" sz="2400" b="1" smtClean="0">
                <a:latin typeface="Times New Roman" pitchFamily="18" charset="0"/>
              </a:rPr>
              <a:t> инкубације</a:t>
            </a:r>
            <a:r>
              <a:rPr lang="en-US" sz="2400" b="1" smtClean="0">
                <a:latin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није дошло до промене боје и стварања гаса.</a:t>
            </a:r>
          </a:p>
          <a:p>
            <a:pPr marL="547688" indent="-411163">
              <a:buClr>
                <a:srgbClr val="000000"/>
              </a:buClr>
              <a:buFont typeface="Wingdings 2" pitchFamily="18" charset="2"/>
              <a:buNone/>
            </a:pP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sr-Latn-CS" sz="2400" b="1" smtClean="0">
              <a:latin typeface="Times New Roman" pitchFamily="18" charset="0"/>
              <a:cs typeface="Times New Roman" pitchFamily="18" charset="0"/>
            </a:endParaRPr>
          </a:p>
          <a:p>
            <a:pPr marL="547688" indent="-411163">
              <a:buClr>
                <a:srgbClr val="000000"/>
              </a:buClr>
              <a:buFont typeface="Wingdings 2" pitchFamily="18" charset="2"/>
              <a:buNone/>
            </a:pPr>
            <a:endParaRPr lang="sr-Latn-CS" sz="2400" b="1" smtClean="0">
              <a:latin typeface="Times New Roman" pitchFamily="18" charset="0"/>
              <a:cs typeface="Times New Roman" pitchFamily="18" charset="0"/>
            </a:endParaRPr>
          </a:p>
          <a:p>
            <a:pPr marL="547688" indent="-411163">
              <a:buClr>
                <a:srgbClr val="000000"/>
              </a:buClr>
              <a:buFont typeface="Wingdings 2" pitchFamily="18" charset="2"/>
              <a:buNone/>
            </a:pP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b="1" smtClean="0">
                <a:latin typeface="Times New Roman" pitchFamily="18" charset="0"/>
                <a:cs typeface="Times New Roman" pitchFamily="18" charset="0"/>
              </a:rPr>
              <a:t>   -О</a:t>
            </a: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вако добијени резултат искључује присуство колиформних бактерија, али не и других индикатора фекалног загађења као што је случај са протеусом.</a:t>
            </a:r>
            <a:endParaRPr lang="sr-Latn-CS" sz="2400" b="1" smtClean="0">
              <a:latin typeface="Times New Roman" pitchFamily="18" charset="0"/>
              <a:cs typeface="Times New Roman" pitchFamily="18" charset="0"/>
            </a:endParaRPr>
          </a:p>
          <a:p>
            <a:pPr marL="547688" indent="-411163">
              <a:buClr>
                <a:srgbClr val="000000"/>
              </a:buClr>
              <a:buFont typeface="Wingdings 2" pitchFamily="18" charset="2"/>
              <a:buNone/>
            </a:pP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</a:t>
            </a:r>
            <a:endParaRPr lang="sr-Latn-CS" sz="2400" b="1" smtClean="0">
              <a:latin typeface="Times New Roman" pitchFamily="18" charset="0"/>
              <a:cs typeface="Times New Roman" pitchFamily="18" charset="0"/>
            </a:endParaRPr>
          </a:p>
          <a:p>
            <a:pPr marL="547688" indent="-411163">
              <a:buClr>
                <a:srgbClr val="000000"/>
              </a:buClr>
              <a:buFont typeface="Wingdings 2" pitchFamily="18" charset="2"/>
              <a:buNone/>
            </a:pPr>
            <a:r>
              <a:rPr lang="sr-Latn-CS" sz="2400" b="1" smtClean="0">
                <a:latin typeface="Times New Roman" pitchFamily="18" charset="0"/>
                <a:cs typeface="Times New Roman" pitchFamily="18" charset="0"/>
              </a:rPr>
              <a:t>    -Д</a:t>
            </a: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а би се искључиле могућности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лажно позитивних и лажно негативних реакција раде се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smtClean="0">
                <a:latin typeface="Times New Roman" pitchFamily="18" charset="0"/>
                <a:cs typeface="Times New Roman" pitchFamily="18" charset="0"/>
              </a:rPr>
              <a:t>потврдни и завршни оглед.</a:t>
            </a:r>
          </a:p>
          <a:p>
            <a:pPr marL="547688" indent="-411163">
              <a:buClr>
                <a:srgbClr val="000000"/>
              </a:buClr>
              <a:buFont typeface="Wingdings 2" pitchFamily="18" charset="2"/>
              <a:buChar char=""/>
            </a:pPr>
            <a:endParaRPr lang="sr-Latn-CS" sz="2400" b="1" u="sng" smtClean="0">
              <a:solidFill>
                <a:schemeClr val="folHlin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2568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341438"/>
            <a:ext cx="8229600" cy="1143000"/>
          </a:xfrm>
        </p:spPr>
        <p:txBody>
          <a:bodyPr/>
          <a:lstStyle/>
          <a:p>
            <a:pPr algn="l"/>
            <a:r>
              <a:rPr lang="sr-Cyrl-CS" sz="3200" b="1" smtClean="0">
                <a:latin typeface="Arial" charset="0"/>
              </a:rPr>
              <a:t>Улога одеће и обуће</a:t>
            </a:r>
            <a:r>
              <a:rPr lang="sr-Latn-CS" sz="3200" b="1" smtClean="0">
                <a:latin typeface="Arial" charset="0"/>
              </a:rPr>
              <a:t/>
            </a:r>
            <a:br>
              <a:rPr lang="sr-Latn-CS" sz="3200" b="1" smtClean="0">
                <a:latin typeface="Arial" charset="0"/>
              </a:rPr>
            </a:br>
            <a:r>
              <a:rPr lang="sr-Cyrl-CS" sz="2400" smtClean="0">
                <a:latin typeface="Arial" charset="0"/>
              </a:rPr>
              <a:t/>
            </a:r>
            <a:br>
              <a:rPr lang="sr-Cyrl-CS" sz="2400" smtClean="0">
                <a:latin typeface="Arial" charset="0"/>
              </a:rPr>
            </a:br>
            <a:r>
              <a:rPr lang="sr-Latn-CS" sz="2400" smtClean="0">
                <a:latin typeface="Arial" charset="0"/>
              </a:rPr>
              <a:t/>
            </a:r>
            <a:br>
              <a:rPr lang="sr-Latn-CS" sz="2400" smtClean="0">
                <a:latin typeface="Arial" charset="0"/>
              </a:rPr>
            </a:br>
            <a:r>
              <a:rPr lang="sr-Latn-CS" sz="2400" smtClean="0">
                <a:latin typeface="Arial" charset="0"/>
              </a:rPr>
              <a:t>-</a:t>
            </a:r>
            <a:r>
              <a:rPr lang="sr-Cyrl-CS" sz="2400" b="1" smtClean="0">
                <a:latin typeface="Arial" charset="0"/>
              </a:rPr>
              <a:t>заштитна</a:t>
            </a:r>
            <a:br>
              <a:rPr lang="sr-Cyrl-CS" sz="2400" b="1" smtClean="0">
                <a:latin typeface="Arial" charset="0"/>
              </a:rPr>
            </a:br>
            <a:r>
              <a:rPr lang="sr-Latn-CS" sz="2400" b="1" smtClean="0">
                <a:latin typeface="Arial" charset="0"/>
              </a:rPr>
              <a:t>-</a:t>
            </a:r>
            <a:r>
              <a:rPr lang="sr-Cyrl-CS" sz="2400" b="1" smtClean="0">
                <a:latin typeface="Arial" charset="0"/>
              </a:rPr>
              <a:t>терморегулациона</a:t>
            </a:r>
            <a:br>
              <a:rPr lang="sr-Cyrl-CS" sz="2400" b="1" smtClean="0">
                <a:latin typeface="Arial" charset="0"/>
              </a:rPr>
            </a:br>
            <a:r>
              <a:rPr lang="sr-Latn-CS" sz="2400" b="1" smtClean="0">
                <a:latin typeface="Arial" charset="0"/>
              </a:rPr>
              <a:t>-</a:t>
            </a:r>
            <a:r>
              <a:rPr lang="sr-Cyrl-CS" sz="2400" b="1" smtClean="0">
                <a:latin typeface="Arial" charset="0"/>
              </a:rPr>
              <a:t> естетска</a:t>
            </a:r>
            <a:br>
              <a:rPr lang="sr-Cyrl-CS" sz="2400" b="1" smtClean="0">
                <a:latin typeface="Arial" charset="0"/>
              </a:rPr>
            </a:br>
            <a:r>
              <a:rPr lang="sr-Latn-CS" sz="2400" b="1" smtClean="0">
                <a:latin typeface="Arial" charset="0"/>
              </a:rPr>
              <a:t/>
            </a:r>
            <a:br>
              <a:rPr lang="sr-Latn-CS" sz="2400" b="1" smtClean="0">
                <a:latin typeface="Arial" charset="0"/>
              </a:rPr>
            </a:br>
            <a:r>
              <a:rPr lang="sr-Cyrl-CS" sz="3200" b="1" smtClean="0">
                <a:latin typeface="Arial" charset="0"/>
              </a:rPr>
              <a:t>Хигијенски захтеви одеће</a:t>
            </a:r>
            <a:br>
              <a:rPr lang="sr-Cyrl-CS" sz="3200" b="1" smtClean="0">
                <a:latin typeface="Arial" charset="0"/>
              </a:rPr>
            </a:br>
            <a:endParaRPr lang="sr-Latn-CS" sz="3200" b="1" smtClean="0">
              <a:latin typeface="Arial" charset="0"/>
            </a:endParaRPr>
          </a:p>
        </p:txBody>
      </p:sp>
      <p:sp>
        <p:nvSpPr>
          <p:cNvPr id="36659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3511550"/>
            <a:ext cx="4038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 Треба да одговара микроклиматским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условима, стању организма и врсти посла</a:t>
            </a:r>
          </a:p>
          <a:p>
            <a:pPr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Тежина одеће-највише 10% од телесне масе</a:t>
            </a:r>
          </a:p>
          <a:p>
            <a:pPr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Одговарајући крој и величина</a:t>
            </a:r>
          </a:p>
          <a:p>
            <a:pPr>
              <a:lnSpc>
                <a:spcPct val="90000"/>
              </a:lnSpc>
              <a:buFontTx/>
              <a:buNone/>
            </a:pPr>
            <a:endParaRPr lang="sr-Cyrl-CS" sz="2400" b="1" smtClean="0">
              <a:latin typeface="Arial" charset="0"/>
            </a:endParaRPr>
          </a:p>
        </p:txBody>
      </p:sp>
      <p:sp>
        <p:nvSpPr>
          <p:cNvPr id="366596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3438" y="3582988"/>
            <a:ext cx="4038600" cy="452596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sr-Cyrl-CS" sz="2400" b="1" smtClean="0">
                <a:latin typeface="Arial" charset="0"/>
              </a:rPr>
              <a:t>• Лако се одржава</a:t>
            </a:r>
          </a:p>
          <a:p>
            <a:pPr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Постојана је</a:t>
            </a:r>
          </a:p>
          <a:p>
            <a:pPr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Олакшава терморегулацију</a:t>
            </a:r>
          </a:p>
          <a:p>
            <a:pPr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 Нема надражајна и алергијска својства</a:t>
            </a:r>
          </a:p>
          <a:p>
            <a:pPr>
              <a:lnSpc>
                <a:spcPct val="90000"/>
              </a:lnSpc>
            </a:pPr>
            <a:endParaRPr lang="sr-Latn-CS" sz="2400" b="1" smtClean="0"/>
          </a:p>
        </p:txBody>
      </p:sp>
    </p:spTree>
  </p:cSld>
  <p:clrMapOvr>
    <a:masterClrMapping/>
  </p:clrMapOvr>
  <p:transition advTm="32183"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0" y="0"/>
            <a:ext cx="5724525" cy="68580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800" b="1" u="sng" smtClean="0">
                <a:latin typeface="Arial" charset="0"/>
              </a:rPr>
              <a:t>2.</a:t>
            </a:r>
            <a:r>
              <a:rPr lang="sr-Cyrl-CS" sz="2800" b="1" smtClean="0">
                <a:latin typeface="Arial" charset="0"/>
              </a:rPr>
              <a:t> </a:t>
            </a:r>
            <a:r>
              <a:rPr lang="sr-Cyrl-CS" sz="2800" b="1" u="sng" smtClean="0">
                <a:latin typeface="Arial" charset="0"/>
              </a:rPr>
              <a:t>ПОТВРДНИ ОГЛЕД</a:t>
            </a:r>
            <a:r>
              <a:rPr lang="sr-Cyrl-CS" sz="2800" b="1" smtClean="0">
                <a:latin typeface="Arial" charset="0"/>
              </a:rPr>
              <a:t>:                                    </a:t>
            </a:r>
            <a:endParaRPr lang="sr-Latn-CS" sz="2800" b="1" smtClean="0">
              <a:latin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sr-Latn-CS" sz="2800" b="1" smtClean="0">
              <a:latin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smtClean="0">
                <a:latin typeface="Arial" charset="0"/>
              </a:rPr>
              <a:t> </a:t>
            </a:r>
            <a:r>
              <a:rPr lang="sr-Latn-CS" sz="2400" b="1" smtClean="0">
                <a:latin typeface="Arial" charset="0"/>
              </a:rPr>
              <a:t>   П</a:t>
            </a:r>
            <a:r>
              <a:rPr lang="sr-Cyrl-CS" sz="2400" b="1" smtClean="0">
                <a:latin typeface="Arial" charset="0"/>
              </a:rPr>
              <a:t>ресејавање позитивних и сумњивих вода из претходног огледа, на ендо крвни агар, ради квалитативног одређивања колиформних бактерија.</a:t>
            </a:r>
            <a:r>
              <a:rPr lang="sr-Cyrl-CS" sz="2400" b="1" smtClean="0"/>
              <a:t> </a:t>
            </a:r>
            <a:endParaRPr lang="sr-Latn-CS" sz="2400" b="1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Засејане подлоге се инкубирају                             </a:t>
            </a:r>
            <a:r>
              <a:rPr lang="sr-Latn-CS" sz="2400" b="1" smtClean="0">
                <a:latin typeface="Arial" charset="0"/>
              </a:rPr>
              <a:t>                  </a:t>
            </a:r>
            <a:r>
              <a:rPr lang="sr-Cyrl-CS" sz="2400" b="1" smtClean="0">
                <a:latin typeface="Arial" charset="0"/>
              </a:rPr>
              <a:t>24 </a:t>
            </a:r>
            <a:r>
              <a:rPr lang="en-US" sz="2400" b="1" smtClean="0">
                <a:latin typeface="Arial" charset="0"/>
              </a:rPr>
              <a:t>h</a:t>
            </a:r>
            <a:r>
              <a:rPr lang="sr-Cyrl-CS" sz="2400" b="1" smtClean="0">
                <a:latin typeface="Arial" charset="0"/>
              </a:rPr>
              <a:t> на 37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°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C</a:t>
            </a:r>
            <a:r>
              <a:rPr lang="sr-Cyrl-CS" sz="2400" b="1" smtClean="0">
                <a:latin typeface="Arial" charset="0"/>
              </a:rPr>
              <a:t>.</a:t>
            </a:r>
            <a:r>
              <a:rPr lang="en-US" sz="2400" b="1" smtClean="0">
                <a:latin typeface="Arial" charset="0"/>
              </a:rPr>
              <a:t> </a:t>
            </a:r>
            <a:r>
              <a:rPr lang="sr-Latn-CS" sz="2400" b="1" smtClean="0">
                <a:latin typeface="Arial" charset="0"/>
              </a:rPr>
              <a:t>                                                          </a:t>
            </a:r>
            <a:r>
              <a:rPr lang="en-US" sz="2400" b="1" smtClean="0">
                <a:latin typeface="Arial" charset="0"/>
              </a:rPr>
              <a:t>-</a:t>
            </a:r>
            <a:r>
              <a:rPr lang="sr-Cyrl-CS" sz="2400" b="1" smtClean="0">
                <a:latin typeface="Arial" charset="0"/>
              </a:rPr>
              <a:t>Уколико постоје </a:t>
            </a:r>
            <a:r>
              <a:rPr lang="sr-Latn-CS" sz="2400" b="1" smtClean="0">
                <a:latin typeface="Arial" charset="0"/>
              </a:rPr>
              <a:t>                                                     </a:t>
            </a:r>
            <a:r>
              <a:rPr lang="sr-Cyrl-CS" sz="2400" b="1" u="sng" smtClean="0">
                <a:latin typeface="Arial" charset="0"/>
              </a:rPr>
              <a:t>колиформне бактерије</a:t>
            </a:r>
            <a:r>
              <a:rPr lang="sr-Cyrl-CS" sz="2400" b="1" smtClean="0">
                <a:latin typeface="Arial" charset="0"/>
              </a:rPr>
              <a:t>, </a:t>
            </a:r>
            <a:r>
              <a:rPr lang="sr-Latn-CS" sz="2400" b="1" smtClean="0">
                <a:latin typeface="Arial" charset="0"/>
              </a:rPr>
              <a:t>                                                            </a:t>
            </a:r>
            <a:r>
              <a:rPr lang="sr-Cyrl-CS" sz="2400" b="1" smtClean="0">
                <a:latin typeface="Arial" charset="0"/>
              </a:rPr>
              <a:t>доћи ће до</a:t>
            </a:r>
            <a:r>
              <a:rPr lang="sr-Latn-CS" sz="2400" b="1" smtClean="0">
                <a:solidFill>
                  <a:schemeClr val="folHlink"/>
                </a:solidFill>
                <a:latin typeface="Arial" charset="0"/>
              </a:rPr>
              <a:t> </a:t>
            </a:r>
            <a:r>
              <a:rPr lang="sr-Cyrl-CS" sz="2400" b="1" u="sng" smtClean="0">
                <a:solidFill>
                  <a:srgbClr val="FF0000"/>
                </a:solidFill>
                <a:latin typeface="Arial" charset="0"/>
              </a:rPr>
              <a:t>стварања црвено </a:t>
            </a:r>
            <a:r>
              <a:rPr lang="sr-Latn-CS" sz="2400" b="1" u="sng" smtClean="0">
                <a:solidFill>
                  <a:srgbClr val="FF0000"/>
                </a:solidFill>
                <a:latin typeface="Arial" charset="0"/>
              </a:rPr>
              <a:t>                                                                </a:t>
            </a:r>
            <a:r>
              <a:rPr lang="sr-Cyrl-CS" sz="2400" b="1" u="sng" smtClean="0">
                <a:solidFill>
                  <a:srgbClr val="FF0000"/>
                </a:solidFill>
                <a:latin typeface="Arial" charset="0"/>
              </a:rPr>
              <a:t>обојених колонија</a:t>
            </a:r>
            <a:r>
              <a:rPr lang="sr-Cyrl-CS" sz="2400" b="1" smtClean="0">
                <a:solidFill>
                  <a:schemeClr val="folHlink"/>
                </a:solidFill>
                <a:latin typeface="Arial" charset="0"/>
              </a:rPr>
              <a:t>. </a:t>
            </a:r>
            <a:r>
              <a:rPr lang="sr-Latn-CS" sz="2400" b="1" smtClean="0">
                <a:solidFill>
                  <a:schemeClr val="folHlink"/>
                </a:solidFill>
                <a:latin typeface="Arial" charset="0"/>
              </a:rPr>
              <a:t>                                                       </a:t>
            </a:r>
            <a:r>
              <a:rPr lang="en-US" sz="2400" b="1" smtClean="0">
                <a:latin typeface="Arial" charset="0"/>
              </a:rPr>
              <a:t>-</a:t>
            </a:r>
            <a:r>
              <a:rPr lang="sr-Cyrl-CS" sz="2400" b="1" smtClean="0">
                <a:latin typeface="Arial" charset="0"/>
              </a:rPr>
              <a:t>У случају </a:t>
            </a:r>
            <a:r>
              <a:rPr lang="en-US" sz="2400" b="1" u="sng" smtClean="0">
                <a:latin typeface="Arial" charset="0"/>
              </a:rPr>
              <a:t>E</a:t>
            </a:r>
            <a:r>
              <a:rPr lang="sr-Cyrl-CS" sz="2400" b="1" u="sng" smtClean="0">
                <a:latin typeface="Arial" charset="0"/>
              </a:rPr>
              <a:t>.</a:t>
            </a:r>
            <a:r>
              <a:rPr lang="en-US" sz="2400" b="1" u="sng" smtClean="0">
                <a:latin typeface="Arial" charset="0"/>
              </a:rPr>
              <a:t>coli</a:t>
            </a:r>
            <a:r>
              <a:rPr lang="sr-Cyrl-CS" sz="2400" b="1" u="sng" smtClean="0">
                <a:latin typeface="Arial" charset="0"/>
              </a:rPr>
              <a:t> колоније </a:t>
            </a:r>
            <a:r>
              <a:rPr lang="sr-Latn-CS" sz="2400" b="1" u="sng" smtClean="0">
                <a:latin typeface="Arial" charset="0"/>
              </a:rPr>
              <a:t>                                                 </a:t>
            </a:r>
            <a:r>
              <a:rPr lang="sr-Cyrl-CS" sz="2400" b="1" u="sng" smtClean="0">
                <a:latin typeface="Arial" charset="0"/>
              </a:rPr>
              <a:t>ће</a:t>
            </a:r>
            <a:r>
              <a:rPr lang="sr-Latn-CS" sz="2400" b="1" u="sng" smtClean="0">
                <a:latin typeface="Arial" charset="0"/>
              </a:rPr>
              <a:t> </a:t>
            </a:r>
            <a:r>
              <a:rPr lang="sr-Cyrl-CS" sz="2400" b="1" u="sng" smtClean="0">
                <a:latin typeface="Arial" charset="0"/>
              </a:rPr>
              <a:t>имати </a:t>
            </a:r>
            <a:r>
              <a:rPr lang="sr-Latn-CS" sz="2400" b="1" u="sng" smtClean="0">
                <a:latin typeface="Arial" charset="0"/>
              </a:rPr>
              <a:t>                                                                     </a:t>
            </a:r>
            <a:r>
              <a:rPr lang="sr-Cyrl-CS" sz="2400" b="1" u="sng" smtClean="0">
                <a:solidFill>
                  <a:srgbClr val="66FF99"/>
                </a:solidFill>
                <a:latin typeface="Arial" charset="0"/>
              </a:rPr>
              <a:t>зеленкасто метални сјај</a:t>
            </a:r>
            <a:r>
              <a:rPr lang="sr-Cyrl-CS" sz="2400" b="1" u="sng" smtClean="0">
                <a:solidFill>
                  <a:schemeClr val="accent2"/>
                </a:solidFill>
                <a:latin typeface="Arial" charset="0"/>
              </a:rPr>
              <a:t>.</a:t>
            </a:r>
            <a:endParaRPr lang="en-US" sz="2400" b="1" u="sng" smtClean="0">
              <a:solidFill>
                <a:schemeClr val="accent2"/>
              </a:solidFill>
              <a:latin typeface="Arial" charset="0"/>
            </a:endParaRPr>
          </a:p>
        </p:txBody>
      </p:sp>
      <p:pic>
        <p:nvPicPr>
          <p:cNvPr id="346116" name="Picture 7" descr="odg258-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1916113"/>
            <a:ext cx="3203575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6117" name="Picture 9" descr="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4365625"/>
            <a:ext cx="320357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8736"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9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395288" y="0"/>
            <a:ext cx="8064500" cy="6858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sr-Cyrl-CS" sz="2800" b="1" smtClean="0">
                <a:latin typeface="Arial" charset="0"/>
              </a:rPr>
              <a:t>	3. </a:t>
            </a:r>
            <a:r>
              <a:rPr lang="sr-Cyrl-CS" sz="2800" b="1" u="sng" smtClean="0">
                <a:latin typeface="Arial" charset="0"/>
              </a:rPr>
              <a:t>ЗАВРШНИ ОГЛЕД</a:t>
            </a:r>
            <a:r>
              <a:rPr lang="sr-Cyrl-CS" sz="2800" b="1" smtClean="0">
                <a:latin typeface="Arial" charset="0"/>
              </a:rPr>
              <a:t>: </a:t>
            </a:r>
            <a:r>
              <a:rPr lang="sr-Latn-CS" sz="2800" b="1" smtClean="0">
                <a:latin typeface="Arial" charset="0"/>
              </a:rPr>
              <a:t>                                                                                  </a:t>
            </a:r>
          </a:p>
          <a:p>
            <a:pPr>
              <a:buFont typeface="Wingdings" pitchFamily="2" charset="2"/>
              <a:buNone/>
            </a:pPr>
            <a:r>
              <a:rPr lang="sr-Latn-CS" smtClean="0">
                <a:latin typeface="Times New Roman" pitchFamily="18" charset="0"/>
              </a:rPr>
              <a:t>	</a:t>
            </a:r>
            <a:r>
              <a:rPr lang="en-US" sz="2400" b="1" smtClean="0">
                <a:latin typeface="Arial" charset="0"/>
              </a:rPr>
              <a:t>K</a:t>
            </a:r>
            <a:r>
              <a:rPr lang="sr-Cyrl-CS" sz="2400" b="1" smtClean="0">
                <a:latin typeface="Arial" charset="0"/>
              </a:rPr>
              <a:t>оначна и тачна идентификација свих </a:t>
            </a:r>
            <a:r>
              <a:rPr lang="en-US" sz="2400" b="1" smtClean="0">
                <a:latin typeface="Arial" charset="0"/>
              </a:rPr>
              <a:t>Gr-</a:t>
            </a:r>
            <a:r>
              <a:rPr lang="sr-Cyrl-CS" sz="2400" b="1" smtClean="0">
                <a:latin typeface="Arial" charset="0"/>
              </a:rPr>
              <a:t> неспорогених </a:t>
            </a:r>
            <a:r>
              <a:rPr lang="sr-Latn-CS" sz="2400" b="1" smtClean="0">
                <a:latin typeface="Arial" charset="0"/>
              </a:rPr>
              <a:t>бактерија</a:t>
            </a:r>
            <a:r>
              <a:rPr lang="sr-Cyrl-CS" sz="2400" b="1" smtClean="0">
                <a:latin typeface="Arial" charset="0"/>
              </a:rPr>
              <a:t> се остварује пресејавањ</a:t>
            </a:r>
            <a:r>
              <a:rPr lang="en-US" sz="2400" b="1" smtClean="0">
                <a:latin typeface="Arial" charset="0"/>
              </a:rPr>
              <a:t>a </a:t>
            </a:r>
            <a:r>
              <a:rPr lang="sr-Cyrl-CS" sz="2400" b="1" smtClean="0">
                <a:latin typeface="Arial" charset="0"/>
              </a:rPr>
              <a:t>са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ендо агара на разне подлоге 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које служе за испитивање биохемијских активности бактерија као што је</a:t>
            </a:r>
            <a:r>
              <a:rPr lang="sr-Latn-CS" sz="2400" b="1" smtClean="0">
                <a:latin typeface="Arial" charset="0"/>
              </a:rPr>
              <a:t>:</a:t>
            </a:r>
            <a:r>
              <a:rPr lang="sr-Cyrl-CS" sz="2400" b="1" smtClean="0">
                <a:latin typeface="Arial" charset="0"/>
              </a:rPr>
              <a:t> </a:t>
            </a:r>
            <a:endParaRPr lang="sr-Latn-CS" sz="2400" b="1" smtClean="0"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400" b="1" smtClean="0">
                <a:latin typeface="Arial" charset="0"/>
              </a:rPr>
              <a:t>                                                                                         </a:t>
            </a:r>
          </a:p>
          <a:p>
            <a:pPr>
              <a:buFont typeface="Wingdings" pitchFamily="2" charset="2"/>
              <a:buNone/>
            </a:pPr>
            <a:r>
              <a:rPr lang="sr-Latn-CS" sz="2400" b="1" smtClean="0">
                <a:latin typeface="Arial" charset="0"/>
              </a:rPr>
              <a:t>    </a:t>
            </a:r>
            <a:r>
              <a:rPr lang="en-US" sz="2400" b="1" smtClean="0">
                <a:latin typeface="Arial" charset="0"/>
              </a:rPr>
              <a:t>-</a:t>
            </a:r>
            <a:r>
              <a:rPr lang="sr-Cyrl-CS" sz="2400" b="1" smtClean="0">
                <a:latin typeface="Arial" charset="0"/>
              </a:rPr>
              <a:t>ферментовање шећера, </a:t>
            </a:r>
            <a:endParaRPr lang="sr-Latn-CS" sz="2400" b="1" smtClean="0"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en-US" sz="2400" b="1" smtClean="0">
                <a:latin typeface="Arial" charset="0"/>
              </a:rPr>
              <a:t>-</a:t>
            </a:r>
            <a:r>
              <a:rPr lang="sr-Cyrl-CS" sz="2400" b="1" smtClean="0">
                <a:latin typeface="Arial" charset="0"/>
              </a:rPr>
              <a:t>стварање </a:t>
            </a:r>
            <a:r>
              <a:rPr lang="en-US" sz="2400" b="1" smtClean="0">
                <a:latin typeface="Arial" charset="0"/>
              </a:rPr>
              <a:t>H</a:t>
            </a:r>
            <a:r>
              <a:rPr lang="sr-Cyrl-CS" sz="2400" b="1" baseline="-25000" smtClean="0">
                <a:latin typeface="Arial" charset="0"/>
              </a:rPr>
              <a:t>2</a:t>
            </a:r>
            <a:r>
              <a:rPr lang="en-US" sz="2400" b="1" smtClean="0">
                <a:latin typeface="Arial" charset="0"/>
              </a:rPr>
              <a:t>S</a:t>
            </a:r>
            <a:r>
              <a:rPr lang="sr-Cyrl-CS" sz="2400" b="1" smtClean="0">
                <a:latin typeface="Arial" charset="0"/>
              </a:rPr>
              <a:t>, </a:t>
            </a:r>
            <a:endParaRPr lang="sr-Latn-CS" sz="2400" b="1" smtClean="0"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400" b="1" smtClean="0">
                <a:latin typeface="Arial" charset="0"/>
              </a:rPr>
              <a:t>	</a:t>
            </a:r>
            <a:r>
              <a:rPr lang="en-US" sz="2400" b="1" smtClean="0">
                <a:latin typeface="Arial" charset="0"/>
              </a:rPr>
              <a:t>-</a:t>
            </a:r>
            <a:r>
              <a:rPr lang="sr-Cyrl-CS" sz="2400" b="1" smtClean="0">
                <a:latin typeface="Arial" charset="0"/>
              </a:rPr>
              <a:t>разлагање урее</a:t>
            </a:r>
            <a:r>
              <a:rPr lang="en-US" sz="2400" b="1" smtClean="0">
                <a:latin typeface="Arial" charset="0"/>
              </a:rPr>
              <a:t>.</a:t>
            </a:r>
            <a:endParaRPr lang="sr-Cyrl-CS" sz="2400" b="1" smtClean="0">
              <a:latin typeface="Arial" charset="0"/>
            </a:endParaRPr>
          </a:p>
          <a:p>
            <a:endParaRPr lang="en-US" sz="2400" b="1" smtClean="0">
              <a:solidFill>
                <a:schemeClr val="folHlink"/>
              </a:solidFill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sr-Latn-CS" sz="2400" smtClean="0">
                <a:latin typeface="Times New Roman" pitchFamily="18" charset="0"/>
              </a:rPr>
              <a:t>	</a:t>
            </a:r>
            <a:r>
              <a:rPr lang="sr-Cyrl-CS" sz="2400" b="1" smtClean="0">
                <a:latin typeface="Arial" charset="0"/>
              </a:rPr>
              <a:t>После коначне идентификације изолованих колиформних бактерија врши се одређивање њиховог броја у 100</a:t>
            </a:r>
            <a:r>
              <a:rPr lang="en-US" sz="2400" b="1" smtClean="0">
                <a:latin typeface="Arial" charset="0"/>
              </a:rPr>
              <a:t>ml</a:t>
            </a:r>
            <a:r>
              <a:rPr lang="sr-Cyrl-CS" sz="2400" b="1" smtClean="0">
                <a:latin typeface="Arial" charset="0"/>
              </a:rPr>
              <a:t> воде помоћу стандардних табела по препоруци СЗО.</a:t>
            </a:r>
          </a:p>
          <a:p>
            <a:endParaRPr lang="sr-Latn-CS" sz="2400" b="1" smtClean="0">
              <a:solidFill>
                <a:schemeClr val="folHlink"/>
              </a:solidFill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sr-Latn-CS" sz="2400" b="1" smtClean="0">
              <a:solidFill>
                <a:schemeClr val="folHlink"/>
              </a:solidFill>
              <a:latin typeface="Arial" charset="0"/>
            </a:endParaRPr>
          </a:p>
        </p:txBody>
      </p:sp>
    </p:spTree>
  </p:cSld>
  <p:clrMapOvr>
    <a:masterClrMapping/>
  </p:clrMapOvr>
  <p:transition advTm="38461"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Text Box 2"/>
          <p:cNvSpPr txBox="1">
            <a:spLocks noChangeArrowheads="1"/>
          </p:cNvSpPr>
          <p:nvPr/>
        </p:nvSpPr>
        <p:spPr bwMode="auto">
          <a:xfrm>
            <a:off x="990600" y="3200400"/>
            <a:ext cx="7543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en-U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</a:p>
          <a:p>
            <a:pPr algn="ctr"/>
            <a:r>
              <a:rPr lang="da-DK" sz="3200" b="1">
                <a:latin typeface="Times New Roman" pitchFamily="18" charset="0"/>
              </a:rPr>
              <a:t>(</a:t>
            </a:r>
            <a:r>
              <a:rPr lang="en-US" sz="3200" b="1">
                <a:latin typeface="Times New Roman" pitchFamily="18" charset="0"/>
              </a:rPr>
              <a:t>отпад</a:t>
            </a:r>
            <a:r>
              <a:rPr lang="da-DK" sz="3200" b="1">
                <a:latin typeface="Times New Roman" pitchFamily="18" charset="0"/>
              </a:rPr>
              <a:t>, </a:t>
            </a:r>
            <a:r>
              <a:rPr lang="en-US" sz="3200" b="1">
                <a:latin typeface="Times New Roman" pitchFamily="18" charset="0"/>
              </a:rPr>
              <a:t>смеће</a:t>
            </a:r>
            <a:r>
              <a:rPr lang="da-DK" sz="3200" b="1">
                <a:latin typeface="Times New Roman" pitchFamily="18" charset="0"/>
              </a:rPr>
              <a:t>)</a:t>
            </a:r>
            <a:endParaRPr lang="en-US" sz="32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Text Box 2"/>
          <p:cNvSpPr txBox="1">
            <a:spLocks noChangeArrowheads="1"/>
          </p:cNvSpPr>
          <p:nvPr/>
        </p:nvSpPr>
        <p:spPr bwMode="auto">
          <a:xfrm>
            <a:off x="762000" y="533400"/>
            <a:ext cx="800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en-U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 </a:t>
            </a:r>
            <a:r>
              <a:rPr lang="en-US" sz="3200" b="1">
                <a:latin typeface="Times New Roman" pitchFamily="18" charset="0"/>
              </a:rPr>
              <a:t>ДЕФИНИЦИЈА</a:t>
            </a:r>
            <a:endParaRPr lang="en-US" sz="3200">
              <a:latin typeface="Times New Roman" pitchFamily="18" charset="0"/>
            </a:endParaRPr>
          </a:p>
        </p:txBody>
      </p:sp>
      <p:sp>
        <p:nvSpPr>
          <p:cNvPr id="190467" name="Text Box 3"/>
          <p:cNvSpPr txBox="1">
            <a:spLocks noChangeArrowheads="1"/>
          </p:cNvSpPr>
          <p:nvPr/>
        </p:nvSpPr>
        <p:spPr bwMode="auto">
          <a:xfrm>
            <a:off x="838200" y="1828800"/>
            <a:ext cx="76200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ОТПАДНЕ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МАТЕРИЈЕ</a:t>
            </a:r>
            <a:r>
              <a:rPr lang="da-DK" sz="2400" b="1">
                <a:latin typeface="Times New Roman" pitchFamily="18" charset="0"/>
              </a:rPr>
              <a:t> </a:t>
            </a:r>
          </a:p>
          <a:p>
            <a:pPr algn="just"/>
            <a:r>
              <a:rPr lang="da-DK" sz="1600" b="1">
                <a:latin typeface="Times New Roman" pitchFamily="18" charset="0"/>
              </a:rPr>
              <a:t>	</a:t>
            </a:r>
          </a:p>
          <a:p>
            <a:pPr algn="just"/>
            <a:r>
              <a:rPr lang="sr-Latn-CS" sz="2400" b="1">
                <a:latin typeface="Times New Roman" pitchFamily="18" charset="0"/>
              </a:rPr>
              <a:t>су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све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оно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што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настаје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при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физиолошким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и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другим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активностима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човека</a:t>
            </a:r>
            <a:r>
              <a:rPr lang="da-DK" sz="2400" b="1">
                <a:latin typeface="Times New Roman" pitchFamily="18" charset="0"/>
              </a:rPr>
              <a:t>, </a:t>
            </a:r>
            <a:r>
              <a:rPr lang="en-US" sz="2400" b="1">
                <a:latin typeface="Times New Roman" pitchFamily="18" charset="0"/>
              </a:rPr>
              <a:t>а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од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чега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више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нико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нема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користи</a:t>
            </a:r>
            <a:r>
              <a:rPr lang="da-DK" sz="2400" b="1">
                <a:latin typeface="Times New Roman" pitchFamily="18" charset="0"/>
              </a:rPr>
              <a:t>, </a:t>
            </a:r>
            <a:r>
              <a:rPr lang="en-US" sz="2400" b="1">
                <a:latin typeface="Times New Roman" pitchFamily="18" charset="0"/>
              </a:rPr>
              <a:t>па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се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мора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депоновати</a:t>
            </a:r>
            <a:r>
              <a:rPr lang="da-DK" sz="2400" b="1">
                <a:latin typeface="Times New Roman" pitchFamily="18" charset="0"/>
              </a:rPr>
              <a:t> (</a:t>
            </a:r>
            <a:r>
              <a:rPr lang="en-US" sz="2400" b="1">
                <a:latin typeface="Times New Roman" pitchFamily="18" charset="0"/>
              </a:rPr>
              <a:t>лат</a:t>
            </a:r>
            <a:r>
              <a:rPr lang="da-DK" sz="2400" b="1" i="1">
                <a:latin typeface="Times New Roman" pitchFamily="18" charset="0"/>
              </a:rPr>
              <a:t>. </a:t>
            </a:r>
            <a:r>
              <a:rPr lang="en-US" sz="2400" b="1" i="1">
                <a:latin typeface="Times New Roman" pitchFamily="18" charset="0"/>
              </a:rPr>
              <a:t>deponere</a:t>
            </a:r>
            <a:r>
              <a:rPr lang="da-DK" sz="2400" b="1" i="1">
                <a:latin typeface="Times New Roman" pitchFamily="18" charset="0"/>
              </a:rPr>
              <a:t>. </a:t>
            </a:r>
            <a:r>
              <a:rPr lang="en-US" sz="2400" b="1">
                <a:latin typeface="Times New Roman" pitchFamily="18" charset="0"/>
              </a:rPr>
              <a:t>одложити</a:t>
            </a:r>
            <a:r>
              <a:rPr lang="da-DK" sz="2400" b="1">
                <a:latin typeface="Times New Roman" pitchFamily="18" charset="0"/>
              </a:rPr>
              <a:t>) </a:t>
            </a:r>
            <a:r>
              <a:rPr lang="en-US" sz="2400" b="1">
                <a:latin typeface="Times New Roman" pitchFamily="18" charset="0"/>
              </a:rPr>
              <a:t>или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уклонити</a:t>
            </a:r>
            <a:r>
              <a:rPr lang="da-DK" sz="2400" b="1">
                <a:latin typeface="Times New Roman" pitchFamily="18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da-DK" sz="12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ДИСПОЗИЦИЈА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ОТПАДНИХ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МАТЕРИЈА</a:t>
            </a:r>
            <a:endParaRPr lang="da-DK" sz="24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/>
            <a:endParaRPr lang="da-DK" sz="16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је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скуп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поступака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и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процедура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помоћу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којих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се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на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прихватљив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начин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размештају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или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уклањају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отпадне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материје</a:t>
            </a:r>
            <a:r>
              <a:rPr lang="da-DK" sz="2400" b="1">
                <a:latin typeface="Times New Roman" pitchFamily="18" charset="0"/>
              </a:rPr>
              <a:t>.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9926"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Text Box 2"/>
          <p:cNvSpPr txBox="1">
            <a:spLocks noChangeArrowheads="1"/>
          </p:cNvSpPr>
          <p:nvPr/>
        </p:nvSpPr>
        <p:spPr bwMode="auto">
          <a:xfrm>
            <a:off x="762000" y="533400"/>
            <a:ext cx="800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en-U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 </a:t>
            </a:r>
            <a:r>
              <a:rPr lang="en-US" sz="3200" b="1">
                <a:latin typeface="Times New Roman" pitchFamily="18" charset="0"/>
              </a:rPr>
              <a:t>ЗНАЧ</a:t>
            </a:r>
            <a:r>
              <a:rPr lang="sr-Cyrl-CS" sz="3200" b="1">
                <a:latin typeface="Times New Roman" pitchFamily="18" charset="0"/>
              </a:rPr>
              <a:t>АЈ</a:t>
            </a:r>
            <a:r>
              <a:rPr lang="en-US" sz="3200" b="1">
                <a:latin typeface="Times New Roman" pitchFamily="18" charset="0"/>
              </a:rPr>
              <a:t> </a:t>
            </a:r>
          </a:p>
        </p:txBody>
      </p:sp>
      <p:sp>
        <p:nvSpPr>
          <p:cNvPr id="191491" name="Text Box 4"/>
          <p:cNvSpPr txBox="1">
            <a:spLocks noChangeArrowheads="1"/>
          </p:cNvSpPr>
          <p:nvPr/>
        </p:nvSpPr>
        <p:spPr bwMode="auto">
          <a:xfrm>
            <a:off x="838200" y="2711450"/>
            <a:ext cx="7848600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n-US" sz="2800" b="1">
                <a:solidFill>
                  <a:srgbClr val="CC0000"/>
                </a:solidFill>
                <a:latin typeface="Times New Roman" pitchFamily="18" charset="0"/>
              </a:rPr>
              <a:t>ХИГИЈЕНСКИ</a:t>
            </a:r>
            <a:r>
              <a:rPr lang="sr-Latn-CS" sz="2800" b="1">
                <a:solidFill>
                  <a:srgbClr val="CC0000"/>
                </a:solidFill>
                <a:latin typeface="Times New Roman" pitchFamily="18" charset="0"/>
              </a:rPr>
              <a:t> И </a:t>
            </a:r>
            <a:r>
              <a:rPr lang="en-US" sz="2800" b="1">
                <a:solidFill>
                  <a:srgbClr val="CC0000"/>
                </a:solidFill>
                <a:latin typeface="Times New Roman" pitchFamily="18" charset="0"/>
              </a:rPr>
              <a:t>ЕПИДЕМИОЛОШКИ</a:t>
            </a:r>
            <a:r>
              <a:rPr lang="sr-Latn-CS" sz="2800" b="1">
                <a:solidFill>
                  <a:srgbClr val="CC0000"/>
                </a:solidFill>
                <a:latin typeface="Times New Roman" pitchFamily="18" charset="0"/>
              </a:rPr>
              <a:t>-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у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механичком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и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хемијском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загађивању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земљишта</a:t>
            </a:r>
            <a:r>
              <a:rPr lang="da-DK" sz="2400" b="1">
                <a:latin typeface="Times New Roman" pitchFamily="18" charset="0"/>
              </a:rPr>
              <a:t>, </a:t>
            </a:r>
            <a:r>
              <a:rPr lang="en-US" sz="2400" b="1">
                <a:latin typeface="Times New Roman" pitchFamily="18" charset="0"/>
              </a:rPr>
              <a:t>воде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и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ваздуха</a:t>
            </a:r>
            <a:r>
              <a:rPr lang="da-DK" sz="2400" b="1">
                <a:latin typeface="Times New Roman" pitchFamily="18" charset="0"/>
              </a:rPr>
              <a:t>.</a:t>
            </a:r>
            <a:endParaRPr lang="en-US" sz="28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endParaRPr lang="en-US" sz="28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n-US" sz="2800" b="1">
                <a:solidFill>
                  <a:srgbClr val="CC0000"/>
                </a:solidFill>
                <a:latin typeface="Times New Roman" pitchFamily="18" charset="0"/>
              </a:rPr>
              <a:t>ЕКОЛОШКИ</a:t>
            </a:r>
            <a:r>
              <a:rPr lang="sr-Latn-CS" sz="2800" b="1">
                <a:solidFill>
                  <a:srgbClr val="CC0000"/>
                </a:solidFill>
                <a:latin typeface="Times New Roman" pitchFamily="18" charset="0"/>
              </a:rPr>
              <a:t>-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у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стварању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повољних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услова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за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живот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и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размножавање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патогених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бактерија</a:t>
            </a:r>
            <a:r>
              <a:rPr lang="da-DK" sz="2400" b="1">
                <a:latin typeface="Times New Roman" pitchFamily="18" charset="0"/>
              </a:rPr>
              <a:t>, </a:t>
            </a:r>
            <a:r>
              <a:rPr lang="en-US" sz="2400" b="1">
                <a:latin typeface="Times New Roman" pitchFamily="18" charset="0"/>
              </a:rPr>
              <a:t>паразита</a:t>
            </a:r>
            <a:r>
              <a:rPr lang="da-DK" sz="2400" b="1">
                <a:latin typeface="Times New Roman" pitchFamily="18" charset="0"/>
              </a:rPr>
              <a:t>, </a:t>
            </a:r>
            <a:r>
              <a:rPr lang="en-US" sz="2400" b="1">
                <a:latin typeface="Times New Roman" pitchFamily="18" charset="0"/>
              </a:rPr>
              <a:t>инсеката</a:t>
            </a:r>
            <a:r>
              <a:rPr lang="da-DK" sz="2400" b="1">
                <a:latin typeface="Times New Roman" pitchFamily="18" charset="0"/>
              </a:rPr>
              <a:t> (</a:t>
            </a:r>
            <a:r>
              <a:rPr lang="en-US" sz="2400" b="1" i="1">
                <a:latin typeface="Times New Roman" pitchFamily="18" charset="0"/>
              </a:rPr>
              <a:t>мува</a:t>
            </a:r>
            <a:r>
              <a:rPr lang="da-DK" sz="2400" b="1">
                <a:latin typeface="Times New Roman" pitchFamily="18" charset="0"/>
              </a:rPr>
              <a:t>..) </a:t>
            </a:r>
            <a:r>
              <a:rPr lang="en-US" sz="2400" b="1">
                <a:latin typeface="Times New Roman" pitchFamily="18" charset="0"/>
              </a:rPr>
              <a:t>и</a:t>
            </a:r>
            <a:r>
              <a:rPr lang="da-DK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глодара</a:t>
            </a:r>
            <a:r>
              <a:rPr lang="da-DK" sz="2400" b="1">
                <a:latin typeface="Times New Roman" pitchFamily="18" charset="0"/>
              </a:rPr>
              <a:t> (</a:t>
            </a:r>
            <a:r>
              <a:rPr lang="en-US" sz="2400" b="1" i="1">
                <a:latin typeface="Times New Roman" pitchFamily="18" charset="0"/>
              </a:rPr>
              <a:t>мишева</a:t>
            </a:r>
            <a:r>
              <a:rPr lang="da-DK" sz="2400" b="1" i="1">
                <a:latin typeface="Times New Roman" pitchFamily="18" charset="0"/>
              </a:rPr>
              <a:t>, </a:t>
            </a:r>
            <a:r>
              <a:rPr lang="en-US" sz="2400" b="1" i="1">
                <a:latin typeface="Times New Roman" pitchFamily="18" charset="0"/>
              </a:rPr>
              <a:t>пацова</a:t>
            </a:r>
            <a:r>
              <a:rPr lang="da-DK" sz="2400" b="1">
                <a:latin typeface="Times New Roman" pitchFamily="18" charset="0"/>
              </a:rPr>
              <a:t>).</a:t>
            </a:r>
          </a:p>
          <a:p>
            <a:pPr algn="just">
              <a:buFontTx/>
              <a:buChar char="•"/>
            </a:pPr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solidFill>
                <a:srgbClr val="CC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5253"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ext Box 2"/>
          <p:cNvSpPr txBox="1">
            <a:spLocks noChangeArrowheads="1"/>
          </p:cNvSpPr>
          <p:nvPr/>
        </p:nvSpPr>
        <p:spPr bwMode="auto">
          <a:xfrm>
            <a:off x="762000" y="533400"/>
            <a:ext cx="800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en-U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 </a:t>
            </a:r>
            <a:r>
              <a:rPr lang="en-US" sz="3200" b="1">
                <a:latin typeface="Times New Roman" pitchFamily="18" charset="0"/>
              </a:rPr>
              <a:t>ВРСТЕ</a:t>
            </a:r>
            <a:r>
              <a:rPr lang="en-US" sz="3200" b="1">
                <a:latin typeface="HelveticaPlain" pitchFamily="2" charset="0"/>
              </a:rPr>
              <a:t> </a:t>
            </a:r>
          </a:p>
        </p:txBody>
      </p:sp>
      <p:sp>
        <p:nvSpPr>
          <p:cNvPr id="193539" name="Text Box 3"/>
          <p:cNvSpPr txBox="1">
            <a:spLocks noChangeArrowheads="1"/>
          </p:cNvSpPr>
          <p:nvPr/>
        </p:nvSpPr>
        <p:spPr bwMode="auto">
          <a:xfrm>
            <a:off x="838200" y="2927350"/>
            <a:ext cx="7848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ЧВРСТЕ ОТПАДНЕ МАТЕРИЈЕ</a:t>
            </a:r>
          </a:p>
          <a:p>
            <a:pPr algn="just">
              <a:buFontTx/>
              <a:buChar char="•"/>
            </a:pPr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ТЕЧНЕ ОТПАДНЕ МАТЕРИЈЕ</a:t>
            </a:r>
            <a:endParaRPr lang="da-DK" sz="2400" b="1">
              <a:solidFill>
                <a:srgbClr val="CC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Text Box 2"/>
          <p:cNvSpPr txBox="1">
            <a:spLocks noChangeArrowheads="1"/>
          </p:cNvSpPr>
          <p:nvPr/>
        </p:nvSpPr>
        <p:spPr bwMode="auto">
          <a:xfrm>
            <a:off x="762000" y="228600"/>
            <a:ext cx="800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 </a:t>
            </a:r>
            <a:r>
              <a:rPr lang="sr-Cyrl-CS" sz="3200" b="1">
                <a:latin typeface="Times New Roman" pitchFamily="18" charset="0"/>
              </a:rPr>
              <a:t>ВРСТЕ</a:t>
            </a:r>
            <a:r>
              <a:rPr lang="en-US" sz="3200" b="1"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194563" name="Object 4"/>
          <p:cNvGraphicFramePr>
            <a:graphicFrameLocks noChangeAspect="1"/>
          </p:cNvGraphicFramePr>
          <p:nvPr/>
        </p:nvGraphicFramePr>
        <p:xfrm>
          <a:off x="685800" y="838200"/>
          <a:ext cx="8001000" cy="4668838"/>
        </p:xfrm>
        <a:graphic>
          <a:graphicData uri="http://schemas.openxmlformats.org/presentationml/2006/ole">
            <p:oleObj spid="_x0000_s194563" name="Document" r:id="rId3" imgW="5791200" imgH="3695700" progId="Word.Document.8">
              <p:embed/>
            </p:oleObj>
          </a:graphicData>
        </a:graphic>
      </p:graphicFrame>
      <p:sp>
        <p:nvSpPr>
          <p:cNvPr id="194564" name="Text Box 3"/>
          <p:cNvSpPr txBox="1">
            <a:spLocks noChangeArrowheads="1"/>
          </p:cNvSpPr>
          <p:nvPr/>
        </p:nvSpPr>
        <p:spPr bwMode="auto">
          <a:xfrm>
            <a:off x="609600" y="5562600"/>
            <a:ext cx="7848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Tx/>
              <a:buChar char="•"/>
            </a:pPr>
            <a:r>
              <a:rPr lang="sr-Latn-CS" sz="2400" b="1">
                <a:solidFill>
                  <a:srgbClr val="CC0000"/>
                </a:solidFill>
              </a:rPr>
              <a:t>Подела према агрегатном стању:</a:t>
            </a:r>
          </a:p>
          <a:p>
            <a:pPr algn="ctr"/>
            <a:r>
              <a:rPr lang="sr-Latn-CS" sz="2400" b="1">
                <a:solidFill>
                  <a:srgbClr val="CC0000"/>
                </a:solidFill>
              </a:rPr>
              <a:t>чврсте и течне отпадне материје</a:t>
            </a:r>
            <a:endParaRPr lang="en-US" sz="2400" b="1">
              <a:solidFill>
                <a:srgbClr val="CC0000"/>
              </a:solidFill>
            </a:endParaRPr>
          </a:p>
          <a:p>
            <a:pPr algn="just">
              <a:buFontTx/>
              <a:buChar char="•"/>
            </a:pPr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HelveticaPlain" pitchFamily="2" charset="0"/>
              </a:rPr>
              <a:t>ЧВРСТЕ</a:t>
            </a:r>
            <a:r>
              <a:rPr lang="da-DK" sz="3200" b="1">
                <a:latin typeface="HelveticaPlain" pitchFamily="2" charset="0"/>
              </a:rPr>
              <a:t> </a:t>
            </a:r>
            <a:r>
              <a:rPr lang="sr-Cyrl-CS" sz="3200" b="1">
                <a:latin typeface="HelveticaPlain" pitchFamily="2" charset="0"/>
              </a:rPr>
              <a:t>ОТПАДНЕ</a:t>
            </a:r>
            <a:r>
              <a:rPr lang="da-DK" sz="3200" b="1">
                <a:latin typeface="HelveticaPlain" pitchFamily="2" charset="0"/>
              </a:rPr>
              <a:t> </a:t>
            </a:r>
            <a:r>
              <a:rPr lang="sr-Cyrl-CS" sz="3200" b="1">
                <a:latin typeface="HelveticaPlain" pitchFamily="2" charset="0"/>
              </a:rPr>
              <a:t>МАТЕРИЈЕ</a:t>
            </a:r>
            <a:endParaRPr lang="en-US" sz="2400" b="1">
              <a:latin typeface="HelveticaPlain" pitchFamily="2" charset="0"/>
            </a:endParaRPr>
          </a:p>
        </p:txBody>
      </p:sp>
      <p:sp>
        <p:nvSpPr>
          <p:cNvPr id="196611" name="Text Box 3"/>
          <p:cNvSpPr txBox="1">
            <a:spLocks noChangeArrowheads="1"/>
          </p:cNvSpPr>
          <p:nvPr/>
        </p:nvSpPr>
        <p:spPr bwMode="auto">
          <a:xfrm>
            <a:off x="762000" y="1555750"/>
            <a:ext cx="77724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•"/>
            </a:pP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живот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и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рад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човека</a:t>
            </a:r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/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lvl="1" algn="just"/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а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.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Физиоло</a:t>
            </a:r>
            <a:r>
              <a:rPr lang="sr-Latn-CS" sz="2400" b="1">
                <a:solidFill>
                  <a:srgbClr val="CC0000"/>
                </a:solidFill>
                <a:latin typeface="Times New Roman" pitchFamily="18" charset="0"/>
              </a:rPr>
              <a:t>ш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ке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отпадне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материје</a:t>
            </a:r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</a:p>
          <a:p>
            <a:pPr lvl="2" algn="just"/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а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.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Људске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и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животињске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фекалне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материје</a:t>
            </a:r>
            <a:r>
              <a:rPr lang="da-DK" sz="2400" b="1">
                <a:latin typeface="Times New Roman" pitchFamily="18" charset="0"/>
              </a:rPr>
              <a:t> </a:t>
            </a:r>
          </a:p>
          <a:p>
            <a:pPr lvl="2" algn="just"/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б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.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Лешеви</a:t>
            </a:r>
            <a:r>
              <a:rPr lang="da-DK" sz="2400" b="1">
                <a:latin typeface="Times New Roman" pitchFamily="18" charset="0"/>
              </a:rPr>
              <a:t> </a:t>
            </a:r>
          </a:p>
          <a:p>
            <a:pPr lvl="2" algn="just"/>
            <a:endParaRPr lang="da-DK" sz="2400" b="1">
              <a:latin typeface="Times New Roman" pitchFamily="18" charset="0"/>
            </a:endParaRPr>
          </a:p>
          <a:p>
            <a:pPr lvl="1" algn="just"/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б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.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Антропогене</a:t>
            </a:r>
            <a:r>
              <a:rPr lang="sr-Latn-C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отпадне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материје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</a:p>
          <a:p>
            <a:pPr lvl="1" algn="just"/>
            <a:endParaRPr lang="da-DK" sz="2400" b="1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Кућне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отпадне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материје</a:t>
            </a:r>
            <a:endParaRPr lang="da-DK" sz="24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Опште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градски</a:t>
            </a:r>
            <a:r>
              <a:rPr lang="da-DK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отпаци</a:t>
            </a:r>
            <a:r>
              <a:rPr lang="da-DK" sz="2400" b="1">
                <a:latin typeface="Times New Roman" pitchFamily="18" charset="0"/>
              </a:rPr>
              <a:t> </a:t>
            </a:r>
            <a:endParaRPr lang="sr-Latn-CS" sz="24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Индустријске</a:t>
            </a:r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отпадне</a:t>
            </a:r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материје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11835"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Cyrl-CS" sz="3200" b="1">
                <a:latin typeface="Times New Roman" pitchFamily="18" charset="0"/>
              </a:rPr>
              <a:t>ЧВРСТЕ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</a:t>
            </a:r>
            <a:r>
              <a:rPr lang="en-US" sz="3200" b="1">
                <a:latin typeface="Times New Roman" pitchFamily="18" charset="0"/>
              </a:rPr>
              <a:t> </a:t>
            </a:r>
            <a:r>
              <a:rPr lang="sr-Cyrl-CS" sz="2800" b="1">
                <a:latin typeface="Times New Roman" pitchFamily="18" charset="0"/>
              </a:rPr>
              <a:t>УКЛАЊАЊЕ</a:t>
            </a:r>
            <a:endParaRPr lang="it-IT" sz="2800" b="1">
              <a:latin typeface="Times New Roman" pitchFamily="18" charset="0"/>
            </a:endParaRPr>
          </a:p>
        </p:txBody>
      </p:sp>
      <p:graphicFrame>
        <p:nvGraphicFramePr>
          <p:cNvPr id="199683" name="Object 4"/>
          <p:cNvGraphicFramePr>
            <a:graphicFrameLocks noChangeAspect="1"/>
          </p:cNvGraphicFramePr>
          <p:nvPr/>
        </p:nvGraphicFramePr>
        <p:xfrm>
          <a:off x="685800" y="1674813"/>
          <a:ext cx="8077200" cy="4573587"/>
        </p:xfrm>
        <a:graphic>
          <a:graphicData uri="http://schemas.openxmlformats.org/presentationml/2006/ole">
            <p:oleObj spid="_x0000_s199683" name="Document" r:id="rId3" imgW="5886450" imgH="3810000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ЧВРСТЕ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endParaRPr lang="it-IT" sz="2400" b="1">
              <a:latin typeface="Times New Roman" pitchFamily="18" charset="0"/>
            </a:endParaRPr>
          </a:p>
        </p:txBody>
      </p:sp>
      <p:sp>
        <p:nvSpPr>
          <p:cNvPr id="198659" name="Text Box 4"/>
          <p:cNvSpPr txBox="1">
            <a:spLocks noChangeArrowheads="1"/>
          </p:cNvSpPr>
          <p:nvPr/>
        </p:nvSpPr>
        <p:spPr bwMode="auto">
          <a:xfrm>
            <a:off x="838200" y="1676400"/>
            <a:ext cx="79248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n-US" sz="1400" b="1" dirty="0">
              <a:latin typeface="Times New Roman" pitchFamily="18" charset="0"/>
            </a:endParaRPr>
          </a:p>
          <a:p>
            <a:pPr algn="just"/>
            <a:r>
              <a:rPr lang="bs-Cyrl-BA" sz="2000" b="1" dirty="0" smtClean="0">
                <a:latin typeface="Times New Roman" pitchFamily="18" charset="0"/>
              </a:rPr>
              <a:t>Начини уклањања и смањења отпадних материја</a:t>
            </a:r>
          </a:p>
          <a:p>
            <a:pPr algn="just"/>
            <a:r>
              <a:rPr lang="en-US" sz="2000" b="1" dirty="0" smtClean="0">
                <a:solidFill>
                  <a:srgbClr val="CC0000"/>
                </a:solidFill>
                <a:latin typeface="Times New Roman" pitchFamily="18" charset="0"/>
              </a:rPr>
              <a:t>1</a:t>
            </a:r>
            <a:r>
              <a:rPr lang="en-US" sz="2000" b="1" dirty="0">
                <a:solidFill>
                  <a:srgbClr val="CC0000"/>
                </a:solidFill>
                <a:latin typeface="Times New Roman" pitchFamily="18" charset="0"/>
              </a:rPr>
              <a:t>. </a:t>
            </a:r>
            <a:r>
              <a:rPr lang="sr-Cyrl-CS" sz="2000" b="1" dirty="0">
                <a:solidFill>
                  <a:srgbClr val="CC0000"/>
                </a:solidFill>
                <a:latin typeface="Times New Roman" pitchFamily="18" charset="0"/>
              </a:rPr>
              <a:t>Спречавање</a:t>
            </a:r>
            <a:r>
              <a:rPr lang="en-US" sz="2000" b="1" dirty="0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000" b="1" dirty="0">
                <a:solidFill>
                  <a:srgbClr val="CC0000"/>
                </a:solidFill>
                <a:latin typeface="Times New Roman" pitchFamily="18" charset="0"/>
              </a:rPr>
              <a:t>стварања</a:t>
            </a:r>
            <a:r>
              <a:rPr lang="en-US" sz="2000" b="1" dirty="0">
                <a:latin typeface="Times New Roman" pitchFamily="18" charset="0"/>
              </a:rPr>
              <a:t> (</a:t>
            </a:r>
            <a:r>
              <a:rPr lang="sr-Cyrl-CS" sz="2000" b="1" i="1" dirty="0">
                <a:latin typeface="Times New Roman" pitchFamily="18" charset="0"/>
              </a:rPr>
              <a:t>приликом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избора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технологија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определити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се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за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оне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које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производе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мање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отпадних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материја</a:t>
            </a:r>
            <a:r>
              <a:rPr lang="en-US" sz="2000" b="1" dirty="0">
                <a:latin typeface="Times New Roman" pitchFamily="18" charset="0"/>
              </a:rPr>
              <a:t>)</a:t>
            </a:r>
          </a:p>
          <a:p>
            <a:pPr algn="just"/>
            <a:endParaRPr lang="en-US" sz="1200" b="1" dirty="0">
              <a:latin typeface="Times New Roman" pitchFamily="18" charset="0"/>
            </a:endParaRPr>
          </a:p>
          <a:p>
            <a:pPr algn="just"/>
            <a:r>
              <a:rPr lang="en-US" sz="2000" b="1" dirty="0">
                <a:solidFill>
                  <a:srgbClr val="CC0000"/>
                </a:solidFill>
                <a:latin typeface="Times New Roman" pitchFamily="18" charset="0"/>
              </a:rPr>
              <a:t>2. </a:t>
            </a:r>
            <a:r>
              <a:rPr lang="sr-Cyrl-CS" sz="2000" b="1" dirty="0">
                <a:solidFill>
                  <a:srgbClr val="CC0000"/>
                </a:solidFill>
                <a:latin typeface="Times New Roman" pitchFamily="18" charset="0"/>
              </a:rPr>
              <a:t>Поновно</a:t>
            </a:r>
            <a:r>
              <a:rPr lang="en-US" sz="2000" b="1" dirty="0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000" b="1" dirty="0">
                <a:solidFill>
                  <a:srgbClr val="CC0000"/>
                </a:solidFill>
                <a:latin typeface="Times New Roman" pitchFamily="18" charset="0"/>
              </a:rPr>
              <a:t>коришћење</a:t>
            </a:r>
            <a:r>
              <a:rPr lang="en-US" sz="2000" b="1" dirty="0">
                <a:solidFill>
                  <a:srgbClr val="CC0000"/>
                </a:solidFill>
                <a:latin typeface="Times New Roman" pitchFamily="18" charset="0"/>
              </a:rPr>
              <a:t> - </a:t>
            </a:r>
            <a:r>
              <a:rPr lang="sr-Cyrl-CS" sz="2000" b="1" dirty="0">
                <a:solidFill>
                  <a:srgbClr val="CC0000"/>
                </a:solidFill>
                <a:latin typeface="Times New Roman" pitchFamily="18" charset="0"/>
              </a:rPr>
              <a:t>рециклажа</a:t>
            </a:r>
            <a:r>
              <a:rPr lang="en-US" sz="2000" b="1" dirty="0">
                <a:latin typeface="Times New Roman" pitchFamily="18" charset="0"/>
              </a:rPr>
              <a:t> (</a:t>
            </a:r>
            <a:r>
              <a:rPr lang="sr-Cyrl-CS" sz="2000" b="1" i="1" dirty="0">
                <a:latin typeface="Times New Roman" pitchFamily="18" charset="0"/>
              </a:rPr>
              <a:t>сортирање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отпадних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материја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и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издвајање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оних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које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се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могу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поново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користити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у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sr-Cyrl-CS" sz="2000" b="1" i="1" dirty="0">
                <a:latin typeface="Times New Roman" pitchFamily="18" charset="0"/>
              </a:rPr>
              <a:t>производњи</a:t>
            </a:r>
            <a:r>
              <a:rPr lang="en-US" sz="2000" b="1" dirty="0">
                <a:latin typeface="Times New Roman" pitchFamily="18" charset="0"/>
              </a:rPr>
              <a:t>)</a:t>
            </a:r>
          </a:p>
          <a:p>
            <a:pPr algn="just"/>
            <a:endParaRPr lang="en-US" sz="12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sr-Cyrl-CS" sz="2000" b="1" dirty="0">
                <a:solidFill>
                  <a:srgbClr val="CC0000"/>
                </a:solidFill>
                <a:latin typeface="Times New Roman" pitchFamily="18" charset="0"/>
              </a:rPr>
              <a:t>Примарна</a:t>
            </a:r>
            <a:r>
              <a:rPr lang="en-US" sz="2000" b="1" dirty="0">
                <a:latin typeface="Times New Roman" pitchFamily="18" charset="0"/>
              </a:rPr>
              <a:t> - </a:t>
            </a:r>
            <a:r>
              <a:rPr lang="sr-Cyrl-CS" sz="2000" b="1" dirty="0">
                <a:latin typeface="Times New Roman" pitchFamily="18" charset="0"/>
              </a:rPr>
              <a:t>пре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прикупљања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на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месту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настанка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обави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њихово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ручно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раздвајање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по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врсти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за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то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предвиђене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судове</a:t>
            </a:r>
            <a:endParaRPr lang="en-US" sz="20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sr-Cyrl-CS" sz="2000" b="1" dirty="0">
                <a:solidFill>
                  <a:srgbClr val="CC0000"/>
                </a:solidFill>
                <a:latin typeface="Times New Roman" pitchFamily="18" charset="0"/>
              </a:rPr>
              <a:t>Секундарна</a:t>
            </a:r>
            <a:r>
              <a:rPr lang="en-US" sz="2000" b="1" dirty="0">
                <a:solidFill>
                  <a:srgbClr val="008000"/>
                </a:solidFill>
                <a:latin typeface="Times New Roman" pitchFamily="18" charset="0"/>
              </a:rPr>
              <a:t> </a:t>
            </a:r>
            <a:r>
              <a:rPr lang="en-US" sz="2000" b="1" dirty="0">
                <a:latin typeface="Times New Roman" pitchFamily="18" charset="0"/>
              </a:rPr>
              <a:t>- </a:t>
            </a:r>
            <a:r>
              <a:rPr lang="sr-Cyrl-CS" sz="2000" b="1" dirty="0">
                <a:latin typeface="Times New Roman" pitchFamily="18" charset="0"/>
              </a:rPr>
              <a:t>пре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коначног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уклањања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отпадне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материје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се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м</a:t>
            </a:r>
            <a:r>
              <a:rPr lang="en-US" sz="2000" b="1" dirty="0">
                <a:latin typeface="Times New Roman" pitchFamily="18" charset="0"/>
              </a:rPr>
              <a:t>e</a:t>
            </a:r>
            <a:r>
              <a:rPr lang="sr-Cyrl-CS" sz="2000" b="1" dirty="0">
                <a:latin typeface="Times New Roman" pitchFamily="18" charset="0"/>
              </a:rPr>
              <a:t>ханички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раздвајају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по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sr-Cyrl-CS" sz="2000" b="1" dirty="0">
                <a:latin typeface="Times New Roman" pitchFamily="18" charset="0"/>
              </a:rPr>
              <a:t>врстама</a:t>
            </a:r>
            <a:endParaRPr lang="en-US" sz="2000" b="1" dirty="0">
              <a:latin typeface="Times New Roman" pitchFamily="18" charset="0"/>
            </a:endParaRPr>
          </a:p>
          <a:p>
            <a:pPr algn="just"/>
            <a:endParaRPr lang="en-US" sz="1200" b="1" dirty="0">
              <a:latin typeface="Times New Roman" pitchFamily="18" charset="0"/>
            </a:endParaRPr>
          </a:p>
          <a:p>
            <a:pPr algn="just"/>
            <a:r>
              <a:rPr lang="en-US" sz="2000" b="1" dirty="0">
                <a:solidFill>
                  <a:srgbClr val="CC0000"/>
                </a:solidFill>
                <a:latin typeface="Times New Roman" pitchFamily="18" charset="0"/>
              </a:rPr>
              <a:t>3. </a:t>
            </a:r>
            <a:r>
              <a:rPr lang="sr-Cyrl-CS" sz="2000" b="1" dirty="0">
                <a:solidFill>
                  <a:srgbClr val="CC0000"/>
                </a:solidFill>
                <a:latin typeface="Times New Roman" pitchFamily="18" charset="0"/>
              </a:rPr>
              <a:t>Безбедно</a:t>
            </a:r>
            <a:r>
              <a:rPr lang="en-US" sz="2000" b="1" dirty="0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000" b="1" dirty="0">
                <a:solidFill>
                  <a:srgbClr val="CC0000"/>
                </a:solidFill>
                <a:latin typeface="Times New Roman" pitchFamily="18" charset="0"/>
              </a:rPr>
              <a:t>коначно</a:t>
            </a:r>
            <a:r>
              <a:rPr lang="en-US" sz="2000" b="1" dirty="0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000" b="1" dirty="0">
                <a:solidFill>
                  <a:srgbClr val="CC0000"/>
                </a:solidFill>
                <a:latin typeface="Times New Roman" pitchFamily="18" charset="0"/>
              </a:rPr>
              <a:t>одлагање</a:t>
            </a:r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4598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476250"/>
            <a:ext cx="8229600" cy="56165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sr-Cyrl-CS" b="1" smtClean="0">
                <a:latin typeface="Arial" charset="0"/>
              </a:rPr>
              <a:t>Хигијенске особине одеће:</a:t>
            </a:r>
            <a:endParaRPr lang="sr-Latn-CS" b="1" smtClean="0">
              <a:latin typeface="Arial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sr-Cyrl-CS" b="1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Зависе од особина тканине</a:t>
            </a:r>
          </a:p>
          <a:p>
            <a:pPr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Вештачки материјали, по правилу, имају слабије хигијенске карактеристике</a:t>
            </a:r>
          </a:p>
          <a:p>
            <a:pPr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врсте тканине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sr-Cyrl-CS" sz="2400" b="1" smtClean="0">
                <a:latin typeface="Arial" charset="0"/>
              </a:rPr>
              <a:t>1. природне:</a:t>
            </a:r>
          </a:p>
          <a:p>
            <a:pPr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памук, лан,</a:t>
            </a:r>
          </a:p>
          <a:p>
            <a:pPr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вуна, свила</a:t>
            </a:r>
          </a:p>
          <a:p>
            <a:pPr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крзно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sr-Cyrl-CS" sz="2400" b="1" smtClean="0">
                <a:latin typeface="Arial" charset="0"/>
              </a:rPr>
              <a:t>2. вештачке:</a:t>
            </a:r>
          </a:p>
          <a:p>
            <a:pPr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полиамид, акрилaт,</a:t>
            </a:r>
          </a:p>
          <a:p>
            <a:pPr>
              <a:lnSpc>
                <a:spcPct val="90000"/>
              </a:lnSpc>
            </a:pPr>
            <a:r>
              <a:rPr lang="sr-Cyrl-CS" sz="2400" b="1" smtClean="0">
                <a:latin typeface="Arial" charset="0"/>
              </a:rPr>
              <a:t>полиестер</a:t>
            </a:r>
            <a:endParaRPr lang="sr-Latn-CS" sz="2400" b="1" smtClean="0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sr-Cyrl-CS" sz="2400" b="1" smtClean="0">
              <a:latin typeface="Arial" charset="0"/>
            </a:endParaRPr>
          </a:p>
          <a:p>
            <a:pPr>
              <a:lnSpc>
                <a:spcPct val="90000"/>
              </a:lnSpc>
            </a:pPr>
            <a:endParaRPr lang="sr-Latn-CS" sz="2800" smtClean="0"/>
          </a:p>
        </p:txBody>
      </p:sp>
    </p:spTree>
  </p:cSld>
  <p:clrMapOvr>
    <a:masterClrMapping/>
  </p:clrMapOvr>
  <p:transition advTm="10058"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ТЕЧНЕ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</a:t>
            </a:r>
            <a:r>
              <a:rPr lang="en-US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ВРСТЕ</a:t>
            </a:r>
            <a:r>
              <a:rPr lang="en-US" sz="3200" b="1">
                <a:latin typeface="Times New Roman" pitchFamily="18" charset="0"/>
              </a:rPr>
              <a:t> </a:t>
            </a:r>
          </a:p>
          <a:p>
            <a:pPr algn="just"/>
            <a:r>
              <a:rPr lang="en-US" sz="2400" b="1">
                <a:latin typeface="Times New Roman" pitchFamily="18" charset="0"/>
              </a:rPr>
              <a:t>(</a:t>
            </a:r>
            <a:r>
              <a:rPr lang="sr-Cyrl-CS" sz="2400" b="1">
                <a:latin typeface="Times New Roman" pitchFamily="18" charset="0"/>
              </a:rPr>
              <a:t>отпадне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воде</a:t>
            </a:r>
            <a:r>
              <a:rPr lang="en-US" sz="2400" b="1">
                <a:latin typeface="Times New Roman" pitchFamily="18" charset="0"/>
              </a:rPr>
              <a:t>)</a:t>
            </a:r>
            <a:endParaRPr lang="it-IT" sz="2400" b="1">
              <a:latin typeface="Times New Roman" pitchFamily="18" charset="0"/>
            </a:endParaRPr>
          </a:p>
        </p:txBody>
      </p:sp>
      <p:sp>
        <p:nvSpPr>
          <p:cNvPr id="214019" name="Text Box 3"/>
          <p:cNvSpPr txBox="1">
            <a:spLocks noChangeArrowheads="1"/>
          </p:cNvSpPr>
          <p:nvPr/>
        </p:nvSpPr>
        <p:spPr bwMode="auto">
          <a:xfrm>
            <a:off x="838200" y="2863850"/>
            <a:ext cx="77724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sr-Cyrl-CS" sz="2800" b="1" i="1">
                <a:solidFill>
                  <a:srgbClr val="CC0000"/>
                </a:solidFill>
                <a:latin typeface="Times New Roman" pitchFamily="18" charset="0"/>
              </a:rPr>
              <a:t>Фекалне</a:t>
            </a:r>
            <a:endParaRPr lang="en-US" sz="2800" b="1" i="1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buFontTx/>
              <a:buChar char="•"/>
            </a:pPr>
            <a:endParaRPr lang="en-US" sz="2800" b="1" i="1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sr-Cyrl-CS" sz="2800" b="1" i="1">
                <a:solidFill>
                  <a:srgbClr val="CC0000"/>
                </a:solidFill>
                <a:latin typeface="Times New Roman" pitchFamily="18" charset="0"/>
              </a:rPr>
              <a:t>Површинске</a:t>
            </a:r>
            <a:r>
              <a:rPr lang="en-US" sz="2800" b="1" i="1">
                <a:solidFill>
                  <a:srgbClr val="CC0000"/>
                </a:solidFill>
                <a:latin typeface="Times New Roman" pitchFamily="18" charset="0"/>
              </a:rPr>
              <a:t> (</a:t>
            </a:r>
            <a:r>
              <a:rPr lang="sr-Cyrl-CS" sz="2800" b="1" i="1">
                <a:solidFill>
                  <a:srgbClr val="CC0000"/>
                </a:solidFill>
                <a:latin typeface="Times New Roman" pitchFamily="18" charset="0"/>
              </a:rPr>
              <a:t>атмосферске</a:t>
            </a:r>
            <a:r>
              <a:rPr lang="en-US" sz="2800" b="1" i="1">
                <a:solidFill>
                  <a:srgbClr val="CC0000"/>
                </a:solidFill>
                <a:latin typeface="Times New Roman" pitchFamily="18" charset="0"/>
              </a:rPr>
              <a:t>)</a:t>
            </a:r>
          </a:p>
          <a:p>
            <a:pPr>
              <a:buFontTx/>
              <a:buChar char="•"/>
            </a:pPr>
            <a:endParaRPr lang="en-US" sz="2800" b="1" i="1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sr-Cyrl-CS" sz="2800" b="1" i="1">
                <a:solidFill>
                  <a:srgbClr val="CC0000"/>
                </a:solidFill>
                <a:latin typeface="Times New Roman" pitchFamily="18" charset="0"/>
              </a:rPr>
              <a:t>Индустријске</a:t>
            </a:r>
            <a:endParaRPr lang="en-US" sz="2400" b="1" i="1">
              <a:solidFill>
                <a:srgbClr val="CC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4999"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ТЕЧНЕ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</a:t>
            </a:r>
            <a:r>
              <a:rPr lang="en-US" sz="3200" b="1">
                <a:latin typeface="Times New Roman" pitchFamily="18" charset="0"/>
              </a:rPr>
              <a:t> </a:t>
            </a:r>
          </a:p>
          <a:p>
            <a:pPr algn="just"/>
            <a:r>
              <a:rPr lang="sr-Cyrl-CS" sz="2800" b="1">
                <a:latin typeface="Times New Roman" pitchFamily="18" charset="0"/>
              </a:rPr>
              <a:t>УКЛАЊАЊЕ</a:t>
            </a:r>
            <a:r>
              <a:rPr lang="nl-NL" sz="2800" b="1">
                <a:latin typeface="HelveticaPlain" pitchFamily="2" charset="0"/>
              </a:rPr>
              <a:t> </a:t>
            </a:r>
            <a:endParaRPr lang="it-IT" sz="2800" b="1">
              <a:latin typeface="HelveticaPlain" pitchFamily="2" charset="0"/>
            </a:endParaRPr>
          </a:p>
        </p:txBody>
      </p:sp>
      <p:sp>
        <p:nvSpPr>
          <p:cNvPr id="228355" name="Text Box 3"/>
          <p:cNvSpPr txBox="1">
            <a:spLocks noChangeArrowheads="1"/>
          </p:cNvSpPr>
          <p:nvPr/>
        </p:nvSpPr>
        <p:spPr bwMode="auto">
          <a:xfrm>
            <a:off x="838200" y="1676400"/>
            <a:ext cx="7848600" cy="508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2800" b="1">
                <a:solidFill>
                  <a:srgbClr val="CC0000"/>
                </a:solidFill>
                <a:latin typeface="Times New Roman" pitchFamily="18" charset="0"/>
              </a:rPr>
              <a:t>Фазе</a:t>
            </a:r>
            <a:endParaRPr lang="nl-NL" sz="28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/>
            <a:endParaRPr lang="nl-NL" sz="2400" b="1">
              <a:latin typeface="Times New Roman" pitchFamily="18" charset="0"/>
            </a:endParaRPr>
          </a:p>
          <a:p>
            <a:pPr lvl="2"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I</a:t>
            </a:r>
            <a:r>
              <a:rPr lang="nl-NL" sz="2400" b="1">
                <a:solidFill>
                  <a:srgbClr val="CC0000"/>
                </a:solidFill>
                <a:latin typeface="Times New Roman" pitchFamily="18" charset="0"/>
              </a:rPr>
              <a:t>.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ПРИКУПЉАЊЕ</a:t>
            </a:r>
            <a:r>
              <a:rPr lang="nl-NL" sz="2400" b="1">
                <a:latin typeface="Times New Roman" pitchFamily="18" charset="0"/>
              </a:rPr>
              <a:t> (</a:t>
            </a:r>
            <a:r>
              <a:rPr lang="sr-Cyrl-CS" sz="2400" b="1">
                <a:latin typeface="Times New Roman" pitchFamily="18" charset="0"/>
              </a:rPr>
              <a:t>у</a:t>
            </a:r>
            <a:r>
              <a:rPr lang="nl-NL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одговарајућим</a:t>
            </a:r>
            <a:r>
              <a:rPr lang="nl-NL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сабирним</a:t>
            </a:r>
            <a:r>
              <a:rPr lang="nl-NL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судовима</a:t>
            </a:r>
            <a:r>
              <a:rPr lang="nl-NL" sz="2400" b="1">
                <a:latin typeface="Times New Roman" pitchFamily="18" charset="0"/>
              </a:rPr>
              <a:t>: WC </a:t>
            </a:r>
            <a:r>
              <a:rPr lang="sr-Cyrl-CS" sz="2400" b="1">
                <a:latin typeface="Times New Roman" pitchFamily="18" charset="0"/>
              </a:rPr>
              <a:t>шоља</a:t>
            </a:r>
            <a:r>
              <a:rPr lang="nl-NL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умиваоник</a:t>
            </a:r>
            <a:r>
              <a:rPr lang="nl-NL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када</a:t>
            </a:r>
            <a:r>
              <a:rPr lang="nl-NL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судопера</a:t>
            </a:r>
            <a:r>
              <a:rPr lang="nl-NL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сливник</a:t>
            </a:r>
            <a:r>
              <a:rPr lang="nl-NL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базен</a:t>
            </a:r>
            <a:r>
              <a:rPr lang="nl-NL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итд</a:t>
            </a:r>
            <a:r>
              <a:rPr lang="nl-NL" sz="2400" b="1">
                <a:latin typeface="Times New Roman" pitchFamily="18" charset="0"/>
              </a:rPr>
              <a:t>.)</a:t>
            </a:r>
          </a:p>
          <a:p>
            <a:pPr algn="just"/>
            <a:endParaRPr lang="nl-NL" sz="2400" b="1">
              <a:latin typeface="Times New Roman" pitchFamily="18" charset="0"/>
            </a:endParaRPr>
          </a:p>
          <a:p>
            <a:pPr lvl="2"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II</a:t>
            </a:r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.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ТРАНСПОРТ</a:t>
            </a:r>
            <a:r>
              <a:rPr lang="it-IT" sz="2400" b="1">
                <a:latin typeface="Times New Roman" pitchFamily="18" charset="0"/>
              </a:rPr>
              <a:t> (</a:t>
            </a:r>
            <a:r>
              <a:rPr lang="sr-Cyrl-CS" sz="2400" b="1">
                <a:latin typeface="Times New Roman" pitchFamily="18" charset="0"/>
              </a:rPr>
              <a:t>канализациони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систем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са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или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без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прећишћавања</a:t>
            </a:r>
            <a:r>
              <a:rPr lang="it-IT" sz="2400" b="1">
                <a:latin typeface="Times New Roman" pitchFamily="18" charset="0"/>
              </a:rPr>
              <a:t>)</a:t>
            </a:r>
          </a:p>
          <a:p>
            <a:pPr algn="just"/>
            <a:endParaRPr lang="it-IT" sz="2400" b="1">
              <a:latin typeface="Times New Roman" pitchFamily="18" charset="0"/>
            </a:endParaRPr>
          </a:p>
          <a:p>
            <a:pPr lvl="2"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III</a:t>
            </a:r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.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КОНАЧНО</a:t>
            </a:r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УКЛАЊАЊЕ</a:t>
            </a:r>
            <a:r>
              <a:rPr lang="it-IT" sz="2400" b="1">
                <a:latin typeface="Times New Roman" pitchFamily="18" charset="0"/>
              </a:rPr>
              <a:t>   (</a:t>
            </a:r>
            <a:r>
              <a:rPr lang="sr-Cyrl-CS" sz="2400" b="1">
                <a:latin typeface="Times New Roman" pitchFamily="18" charset="0"/>
              </a:rPr>
              <a:t>директно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или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индиректно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упуштање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у</a:t>
            </a:r>
            <a:r>
              <a:rPr lang="it-IT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пријемник</a:t>
            </a:r>
            <a:r>
              <a:rPr lang="it-IT" sz="2400" b="1">
                <a:latin typeface="Times New Roman" pitchFamily="18" charset="0"/>
              </a:rPr>
              <a:t>:  </a:t>
            </a:r>
            <a:r>
              <a:rPr lang="sr-Cyrl-CS" sz="2400" b="1">
                <a:latin typeface="Times New Roman" pitchFamily="18" charset="0"/>
              </a:rPr>
              <a:t>земљиште</a:t>
            </a:r>
            <a:r>
              <a:rPr lang="it-IT" sz="2400" b="1">
                <a:latin typeface="Times New Roman" pitchFamily="18" charset="0"/>
              </a:rPr>
              <a:t>, </a:t>
            </a:r>
            <a:r>
              <a:rPr lang="sr-Cyrl-CS" sz="2400" b="1">
                <a:latin typeface="Times New Roman" pitchFamily="18" charset="0"/>
              </a:rPr>
              <a:t>воду</a:t>
            </a:r>
            <a:r>
              <a:rPr lang="it-IT" sz="2400" b="1">
                <a:latin typeface="Times New Roman" pitchFamily="18" charset="0"/>
              </a:rPr>
              <a:t>)</a:t>
            </a:r>
          </a:p>
          <a:p>
            <a:pPr>
              <a:spcBef>
                <a:spcPct val="50000"/>
              </a:spcBef>
            </a:pP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8134"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ТЕЧНЕ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</a:t>
            </a:r>
            <a:r>
              <a:rPr lang="en-US" sz="3200" b="1">
                <a:latin typeface="Times New Roman" pitchFamily="18" charset="0"/>
              </a:rPr>
              <a:t> </a:t>
            </a:r>
          </a:p>
          <a:p>
            <a:pPr algn="just"/>
            <a:r>
              <a:rPr lang="sr-Cyrl-CS" sz="2800" b="1">
                <a:latin typeface="Times New Roman" pitchFamily="18" charset="0"/>
              </a:rPr>
              <a:t>УКЛАЊАЊЕ</a:t>
            </a:r>
            <a:r>
              <a:rPr lang="nl-NL" sz="2800" b="1">
                <a:latin typeface="HelveticaPlain" pitchFamily="2" charset="0"/>
              </a:rPr>
              <a:t> </a:t>
            </a:r>
            <a:endParaRPr lang="it-IT" sz="2800" b="1">
              <a:latin typeface="HelveticaPlain" pitchFamily="2" charset="0"/>
            </a:endParaRPr>
          </a:p>
        </p:txBody>
      </p:sp>
      <p:sp>
        <p:nvSpPr>
          <p:cNvPr id="229379" name="Text Box 3"/>
          <p:cNvSpPr txBox="1">
            <a:spLocks noChangeArrowheads="1"/>
          </p:cNvSpPr>
          <p:nvPr/>
        </p:nvSpPr>
        <p:spPr bwMode="auto">
          <a:xfrm>
            <a:off x="838200" y="2609850"/>
            <a:ext cx="78486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III</a:t>
            </a:r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.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КОНАЧНО</a:t>
            </a:r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УКЛАЊАЊЕ</a:t>
            </a:r>
            <a:endParaRPr lang="it-IT" sz="24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/>
            <a:endParaRPr lang="it-IT" sz="2400" b="1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/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1.</a:t>
            </a:r>
            <a:r>
              <a:rPr lang="sr-Latn-CS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Без</a:t>
            </a:r>
            <a:r>
              <a:rPr lang="it-IT" sz="2400" b="1">
                <a:solidFill>
                  <a:srgbClr val="CC0000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пречишћавања</a:t>
            </a:r>
            <a:endParaRPr lang="it-IT" sz="2400" b="1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/>
            <a:endParaRPr lang="it-IT" sz="2400" b="1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/>
            <a:r>
              <a:rPr lang="it-IT" sz="2400" b="1">
                <a:solidFill>
                  <a:schemeClr val="hlink"/>
                </a:solidFill>
                <a:latin typeface="Times New Roman" pitchFamily="18" charset="0"/>
              </a:rPr>
              <a:t>2. </a:t>
            </a:r>
            <a:r>
              <a:rPr lang="sr-Cyrl-CS" sz="2400" b="1">
                <a:solidFill>
                  <a:schemeClr val="hlink"/>
                </a:solidFill>
                <a:latin typeface="Times New Roman" pitchFamily="18" charset="0"/>
              </a:rPr>
              <a:t>Са</a:t>
            </a:r>
            <a:r>
              <a:rPr lang="it-IT" sz="2400" b="1">
                <a:solidFill>
                  <a:schemeClr val="hlink"/>
                </a:solidFill>
                <a:latin typeface="Times New Roman" pitchFamily="18" charset="0"/>
              </a:rPr>
              <a:t> </a:t>
            </a:r>
            <a:r>
              <a:rPr lang="sr-Cyrl-CS" sz="2400" b="1">
                <a:solidFill>
                  <a:schemeClr val="hlink"/>
                </a:solidFill>
                <a:latin typeface="Times New Roman" pitchFamily="18" charset="0"/>
              </a:rPr>
              <a:t>пречишћавањем</a:t>
            </a:r>
            <a:endParaRPr lang="it-IT" sz="2400" b="1">
              <a:solidFill>
                <a:schemeClr val="hlink"/>
              </a:solidFill>
              <a:latin typeface="Times New Roman" pitchFamily="18" charset="0"/>
            </a:endParaRPr>
          </a:p>
          <a:p>
            <a:pPr algn="just"/>
            <a:endParaRPr lang="it-IT" sz="2400" b="1">
              <a:solidFill>
                <a:schemeClr val="hlin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8757"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001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sz="3200" b="1">
                <a:latin typeface="Times New Roman" pitchFamily="18" charset="0"/>
              </a:rPr>
              <a:t>ТЕЧНЕ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ОТПАДНЕ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da-DK" sz="3200" b="1">
                <a:latin typeface="Times New Roman" pitchFamily="18" charset="0"/>
              </a:rPr>
              <a:t> </a:t>
            </a:r>
            <a:r>
              <a:rPr lang="sl-SI" sz="3200" b="1">
                <a:latin typeface="Times New Roman" pitchFamily="18" charset="0"/>
              </a:rPr>
              <a:t>-</a:t>
            </a:r>
            <a:r>
              <a:rPr lang="en-US" sz="3200" b="1">
                <a:latin typeface="Times New Roman" pitchFamily="18" charset="0"/>
              </a:rPr>
              <a:t> </a:t>
            </a:r>
          </a:p>
          <a:p>
            <a:pPr algn="just"/>
            <a:r>
              <a:rPr lang="sr-Cyrl-CS" sz="2800" b="1">
                <a:latin typeface="Times New Roman" pitchFamily="18" charset="0"/>
              </a:rPr>
              <a:t>МЕТОДЕ</a:t>
            </a:r>
            <a:r>
              <a:rPr lang="en-US" sz="2800" b="1">
                <a:latin typeface="Times New Roman" pitchFamily="18" charset="0"/>
              </a:rPr>
              <a:t> </a:t>
            </a:r>
            <a:r>
              <a:rPr lang="sr-Cyrl-CS" sz="2800" b="1">
                <a:latin typeface="Times New Roman" pitchFamily="18" charset="0"/>
              </a:rPr>
              <a:t>ПРЕЧИШЋАВАЊА</a:t>
            </a:r>
            <a:r>
              <a:rPr lang="en-US" sz="2400" b="1">
                <a:latin typeface="HelveticaPlain" pitchFamily="2" charset="0"/>
              </a:rPr>
              <a:t> </a:t>
            </a:r>
            <a:r>
              <a:rPr lang="nl-NL" sz="2800" b="1">
                <a:latin typeface="HelveticaPlain" pitchFamily="2" charset="0"/>
              </a:rPr>
              <a:t> </a:t>
            </a:r>
            <a:endParaRPr lang="it-IT" sz="2800" b="1">
              <a:latin typeface="HelveticaPlain" pitchFamily="2" charset="0"/>
            </a:endParaRPr>
          </a:p>
        </p:txBody>
      </p:sp>
      <p:sp>
        <p:nvSpPr>
          <p:cNvPr id="240643" name="Text Box 4"/>
          <p:cNvSpPr txBox="1">
            <a:spLocks noChangeArrowheads="1"/>
          </p:cNvSpPr>
          <p:nvPr/>
        </p:nvSpPr>
        <p:spPr bwMode="auto">
          <a:xfrm>
            <a:off x="762000" y="2609850"/>
            <a:ext cx="78486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I.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МЕХАНИЧКЕ</a:t>
            </a:r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/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II.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ФИЗИЧКЕ</a:t>
            </a:r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/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III.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ХЕМИЈСКЕ</a:t>
            </a:r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lvl="2" algn="just"/>
            <a:endParaRPr lang="en-US" sz="2400" b="1">
              <a:solidFill>
                <a:srgbClr val="CC0000"/>
              </a:solidFill>
              <a:latin typeface="Times New Roman" pitchFamily="18" charset="0"/>
            </a:endParaRPr>
          </a:p>
          <a:p>
            <a:pPr algn="just"/>
            <a:r>
              <a:rPr lang="en-US" sz="2400" b="1">
                <a:solidFill>
                  <a:srgbClr val="CC0000"/>
                </a:solidFill>
                <a:latin typeface="Times New Roman" pitchFamily="18" charset="0"/>
              </a:rPr>
              <a:t>IV.</a:t>
            </a:r>
            <a:r>
              <a:rPr lang="sr-Cyrl-CS" sz="2400" b="1">
                <a:solidFill>
                  <a:srgbClr val="CC0000"/>
                </a:solidFill>
                <a:latin typeface="Times New Roman" pitchFamily="18" charset="0"/>
              </a:rPr>
              <a:t>БИОЛОШКЕ</a:t>
            </a:r>
            <a:endParaRPr lang="en-US" sz="2400">
              <a:solidFill>
                <a:srgbClr val="CC0000"/>
              </a:solidFill>
              <a:latin typeface="Times New Roman" pitchFamily="18" charset="0"/>
            </a:endParaRPr>
          </a:p>
        </p:txBody>
      </p:sp>
      <p:pic>
        <p:nvPicPr>
          <p:cNvPr id="24064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2781300"/>
            <a:ext cx="4829175" cy="2476500"/>
          </a:xfrm>
          <a:prstGeom prst="rect">
            <a:avLst/>
          </a:prstGeom>
          <a:noFill/>
        </p:spPr>
      </p:pic>
    </p:spTree>
  </p:cSld>
  <p:clrMapOvr>
    <a:masterClrMapping/>
  </p:clrMapOvr>
  <p:transition advTm="9123"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r-Cyrl-CS" sz="3200" b="1" smtClean="0"/>
              <a:t>РЕЦИКЛИРАЊЕ</a:t>
            </a:r>
            <a:endParaRPr lang="en-US" sz="3200" b="1" smtClean="0"/>
          </a:p>
        </p:txBody>
      </p:sp>
      <p:sp>
        <p:nvSpPr>
          <p:cNvPr id="26624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sr-Cyrl-CS" sz="2400" b="1" smtClean="0">
                <a:latin typeface="Arial" charset="0"/>
              </a:rPr>
              <a:t>Рециклирањем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l-SI" sz="2400" b="1" smtClean="0">
                <a:latin typeface="Arial" charset="0"/>
              </a:rPr>
              <a:t>: </a:t>
            </a: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Смањује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количина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отпада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одлагање</a:t>
            </a:r>
            <a:r>
              <a:rPr lang="sl-SI" sz="2400" b="1" smtClean="0">
                <a:latin typeface="Arial" charset="0"/>
              </a:rPr>
              <a:t>,</a:t>
            </a: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Штеде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природни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ресурси</a:t>
            </a:r>
            <a:endParaRPr lang="sl-SI" sz="24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Штеди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енергија</a:t>
            </a:r>
            <a:r>
              <a:rPr lang="sl-SI" sz="2400" b="1" smtClean="0">
                <a:latin typeface="Arial" charset="0"/>
              </a:rPr>
              <a:t>, </a:t>
            </a: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Запошљава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велики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број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људи</a:t>
            </a:r>
            <a:endParaRPr lang="sl-SI" sz="2400" b="1" smtClean="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Смањује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загађење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l-SI" sz="2400" b="1" smtClean="0">
                <a:latin typeface="Arial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sr-Cyrl-CS" sz="2400" b="1" smtClean="0">
                <a:latin typeface="Arial" charset="0"/>
              </a:rPr>
              <a:t>Повећава</a:t>
            </a:r>
            <a:r>
              <a:rPr lang="sl-SI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профит</a:t>
            </a:r>
            <a:r>
              <a:rPr lang="sl-SI" sz="2400" b="1" smtClean="0">
                <a:latin typeface="Arial" charset="0"/>
              </a:rPr>
              <a:t>.</a:t>
            </a:r>
            <a:r>
              <a:rPr lang="sl-SI" sz="2400" smtClean="0">
                <a:solidFill>
                  <a:srgbClr val="FF0066"/>
                </a:solidFill>
                <a:latin typeface="Arial" charset="0"/>
              </a:rPr>
              <a:t> </a:t>
            </a:r>
            <a:endParaRPr lang="en-US" sz="2400" smtClean="0">
              <a:solidFill>
                <a:srgbClr val="FF0066"/>
              </a:solidFill>
              <a:latin typeface="Arial" charset="0"/>
            </a:endParaRPr>
          </a:p>
        </p:txBody>
      </p:sp>
    </p:spTree>
  </p:cSld>
  <p:clrMapOvr>
    <a:masterClrMapping/>
  </p:clrMapOvr>
  <p:transition advTm="20582"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Медицински</a:t>
            </a:r>
            <a:r>
              <a:rPr lang="sr-Latn-CS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отпад</a:t>
            </a:r>
            <a:r>
              <a:rPr lang="sr-Latn-CS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(МО) </a:t>
            </a:r>
            <a:r>
              <a:rPr lang="sr-Latn-CS" sz="4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r-Latn-CS" sz="40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sr-Latn-CS" sz="40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sr-Cyrl-CS" sz="2400" b="1" smtClean="0">
                <a:latin typeface="Arial" charset="0"/>
              </a:rPr>
              <a:t>Отпад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из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објеката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где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се</a:t>
            </a:r>
            <a:r>
              <a:rPr lang="sr-Latn-CS" sz="2400" b="1" smtClean="0">
                <a:latin typeface="Arial" charset="0"/>
              </a:rPr>
              <a:t> обавља </a:t>
            </a:r>
            <a:r>
              <a:rPr lang="sr-Cyrl-CS" sz="2400" b="1" smtClean="0">
                <a:latin typeface="Arial" charset="0"/>
              </a:rPr>
              <a:t>здравствена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заштита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људи</a:t>
            </a:r>
            <a:r>
              <a:rPr lang="sr-Latn-CS" sz="2400" b="1" smtClean="0">
                <a:latin typeface="Arial" charset="0"/>
              </a:rPr>
              <a:t> (</a:t>
            </a:r>
            <a:r>
              <a:rPr lang="sr-Cyrl-CS" sz="2400" b="1" smtClean="0">
                <a:latin typeface="Arial" charset="0"/>
              </a:rPr>
              <a:t>инфективни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хемијски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токсични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фармацеутски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отпад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цитотоксични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лекови</a:t>
            </a:r>
            <a:r>
              <a:rPr lang="sr-Latn-CS" sz="2400" b="1" smtClean="0">
                <a:latin typeface="Arial" charset="0"/>
              </a:rPr>
              <a:t>, </a:t>
            </a:r>
            <a:r>
              <a:rPr lang="sr-Cyrl-CS" sz="2400" b="1" smtClean="0">
                <a:latin typeface="Arial" charset="0"/>
              </a:rPr>
              <a:t>оштри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инстурменти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и</a:t>
            </a:r>
            <a:r>
              <a:rPr lang="sr-Latn-CS" sz="2400" b="1" smtClean="0">
                <a:latin typeface="Arial" charset="0"/>
              </a:rPr>
              <a:t> </a:t>
            </a:r>
            <a:r>
              <a:rPr lang="sr-Cyrl-CS" sz="2400" b="1" smtClean="0">
                <a:latin typeface="Arial" charset="0"/>
              </a:rPr>
              <a:t>др</a:t>
            </a:r>
            <a:r>
              <a:rPr lang="sr-Latn-CS" sz="2400" b="1" smtClean="0">
                <a:latin typeface="Arial" charset="0"/>
              </a:rPr>
              <a:t>.). </a:t>
            </a:r>
            <a:endParaRPr lang="en-US" sz="2400" b="1" smtClean="0">
              <a:latin typeface="Arial" charset="0"/>
            </a:endParaRPr>
          </a:p>
          <a:p>
            <a:pPr>
              <a:lnSpc>
                <a:spcPct val="90000"/>
              </a:lnSpc>
              <a:buFontTx/>
              <a:buChar char="•"/>
            </a:pPr>
            <a:r>
              <a:rPr lang="ru-RU" sz="2400" b="1" smtClean="0">
                <a:latin typeface="Arial" charset="0"/>
              </a:rPr>
              <a:t>Отпад који садржи довољан број вирулентних патогених микроорганизама да се након контакта са њим може јавити инфективно обољење. 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ru-RU" sz="2400" b="1" smtClean="0">
                <a:latin typeface="Arial" charset="0"/>
              </a:rPr>
              <a:t>Инфективност је главна особина овог отпада.</a:t>
            </a:r>
          </a:p>
          <a:p>
            <a:pPr>
              <a:lnSpc>
                <a:spcPct val="90000"/>
              </a:lnSpc>
              <a:buFontTx/>
              <a:buChar char="•"/>
            </a:pPr>
            <a:endParaRPr lang="sr-Latn-CS" sz="2400" b="1" smtClean="0">
              <a:latin typeface="Arial" charset="0"/>
            </a:endParaRPr>
          </a:p>
        </p:txBody>
      </p:sp>
    </p:spTree>
  </p:cSld>
  <p:clrMapOvr>
    <a:masterClrMapping/>
  </p:clrMapOvr>
  <p:transition advTm="34378"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11188" y="1341438"/>
            <a:ext cx="8310562" cy="4975225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T</a:t>
            </a:r>
            <a:r>
              <a:rPr lang="sr-Cyrl-C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ипови</a:t>
            </a:r>
            <a:r>
              <a:rPr lang="sr-Latn-C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МО</a:t>
            </a:r>
            <a:r>
              <a:rPr lang="sr-Latn-CS" sz="28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:</a:t>
            </a:r>
            <a:endParaRPr lang="sr-Latn-CS" sz="280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Хумани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анатомски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отпад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(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делови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органа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ткива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)</a:t>
            </a:r>
          </a:p>
          <a:p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Анатомски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отпад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животиња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(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делови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органа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,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ткива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ткивне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течности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)</a:t>
            </a:r>
          </a:p>
          <a:p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Отпад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из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микробиолошких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лабораторија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(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културе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ћелија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)</a:t>
            </a:r>
          </a:p>
          <a:p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Крв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,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телесне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и ткивне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те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ч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ности</a:t>
            </a:r>
            <a:endParaRPr lang="sr-Latn-CS" sz="2400" b="1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Клинички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лабор</a:t>
            </a:r>
            <a:r>
              <a:rPr lang="en-U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a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</a:t>
            </a:r>
            <a:r>
              <a:rPr lang="en-U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ријски</a:t>
            </a:r>
            <a:r>
              <a:rPr lang="sr-Latn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sr-Cyrl-CS" sz="2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материјал</a:t>
            </a:r>
            <a:endParaRPr lang="sr-Latn-CS" sz="2400" b="1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endParaRPr lang="sr-Latn-CS" sz="2400" b="1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advTm="13166"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306388"/>
            <a:ext cx="8229600" cy="1143001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МО</a:t>
            </a:r>
            <a:endParaRPr lang="sr-Latn-CS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549275"/>
            <a:ext cx="9144000" cy="580548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400" b="1" smtClean="0"/>
              <a:t>У већини здрваствених установа</a:t>
            </a:r>
            <a:r>
              <a:rPr lang="sr-Latn-CS" sz="2400" b="1" smtClean="0"/>
              <a:t> раније</a:t>
            </a:r>
            <a:r>
              <a:rPr lang="ru-RU" sz="2400" b="1" smtClean="0"/>
              <a:t> се није </a:t>
            </a:r>
            <a:r>
              <a:rPr lang="sr-Latn-CS" sz="2400" b="1" smtClean="0"/>
              <a:t>обављало</a:t>
            </a:r>
            <a:r>
              <a:rPr lang="ru-RU" sz="2400" b="1" smtClean="0"/>
              <a:t> раздвајање инфективног од другог МО. </a:t>
            </a:r>
          </a:p>
          <a:p>
            <a:pPr>
              <a:lnSpc>
                <a:spcPct val="80000"/>
              </a:lnSpc>
            </a:pPr>
            <a:r>
              <a:rPr lang="ru-RU" sz="2400" b="1" smtClean="0"/>
              <a:t>У истуреним сеоским амбулантама домова здравља се спаљује на отвореном или се баца не сeоско сметлишете</a:t>
            </a:r>
            <a:r>
              <a:rPr lang="sr-Latn-CS" sz="2400" b="1" smtClean="0"/>
              <a:t>.</a:t>
            </a:r>
            <a:endParaRPr lang="ru-RU" sz="2400" b="1" smtClean="0"/>
          </a:p>
          <a:p>
            <a:pPr>
              <a:lnSpc>
                <a:spcPct val="80000"/>
              </a:lnSpc>
            </a:pPr>
            <a:r>
              <a:rPr lang="ru-RU" sz="2400" b="1" smtClean="0"/>
              <a:t>Овај отпад се пакује у пластичне вреће, затвара лепљивом траком и одлаже у  наменски хладњак. Одатле га  перузима надлежно јавно комунално пр</a:t>
            </a:r>
            <a:r>
              <a:rPr lang="sr-Latn-CS" sz="2400" b="1" smtClean="0"/>
              <a:t>е</a:t>
            </a:r>
            <a:r>
              <a:rPr lang="ru-RU" sz="2400" b="1" smtClean="0"/>
              <a:t>дузеће које врши  спаљивање или сахрањивање.</a:t>
            </a:r>
          </a:p>
          <a:p>
            <a:pPr>
              <a:lnSpc>
                <a:spcPct val="80000"/>
              </a:lnSpc>
            </a:pPr>
            <a:r>
              <a:rPr lang="ru-RU" sz="2400" b="1" smtClean="0"/>
              <a:t>Здравствене установе које поседујеу ИНСИНЕРАТОР, саме врше спаљивање.</a:t>
            </a:r>
          </a:p>
          <a:p>
            <a:pPr>
              <a:lnSpc>
                <a:spcPct val="80000"/>
              </a:lnSpc>
            </a:pPr>
            <a:r>
              <a:rPr lang="ru-RU" sz="2400" b="1" smtClean="0"/>
              <a:t>Радиоактивни отпад се прикупља у посебне наменске судове и код нас, одлаже од стране Института за нуклеарне науке «Винча» који је овлашћен и има посебна спремишта за одлагање ниско, средње и високо радиоактивног отпада.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smtClean="0"/>
              <a:t>ДАНАС</a:t>
            </a:r>
          </a:p>
          <a:p>
            <a:pPr>
              <a:lnSpc>
                <a:spcPct val="80000"/>
              </a:lnSpc>
            </a:pPr>
            <a:r>
              <a:rPr lang="ru-RU" sz="2400" b="1" smtClean="0"/>
              <a:t>Нови прописи</a:t>
            </a:r>
          </a:p>
          <a:p>
            <a:pPr>
              <a:lnSpc>
                <a:spcPct val="80000"/>
              </a:lnSpc>
            </a:pPr>
            <a:r>
              <a:rPr lang="ru-RU" sz="2400" b="1" smtClean="0"/>
              <a:t>Потпуно раздвајање</a:t>
            </a:r>
            <a:r>
              <a:rPr lang="sr-Latn-CS" sz="2400" b="1" smtClean="0"/>
              <a:t> </a:t>
            </a:r>
            <a:r>
              <a:rPr lang="sr-Latn-CS" sz="2400" smtClean="0"/>
              <a:t>(инфективни у кесе и судове жуте боје, прописно обележене)</a:t>
            </a:r>
            <a:endParaRPr lang="ru-RU" sz="2400" smtClean="0"/>
          </a:p>
          <a:p>
            <a:pPr>
              <a:lnSpc>
                <a:spcPct val="80000"/>
              </a:lnSpc>
            </a:pPr>
            <a:r>
              <a:rPr lang="ru-RU" sz="2400" b="1" smtClean="0"/>
              <a:t>Опрема за третман медицинског инфективног отпада</a:t>
            </a:r>
            <a:endParaRPr lang="sr-Latn-CS" sz="2400" b="1" smtClean="0"/>
          </a:p>
        </p:txBody>
      </p:sp>
    </p:spTree>
  </p:cSld>
  <p:clrMapOvr>
    <a:masterClrMapping/>
  </p:clrMapOvr>
  <p:transition advTm="102807"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01625" y="879475"/>
            <a:ext cx="8510588" cy="533400"/>
          </a:xfrm>
        </p:spPr>
        <p:txBody>
          <a:bodyPr anchor="b"/>
          <a:lstStyle/>
          <a:p>
            <a:r>
              <a:rPr lang="sr-Latn-CS" sz="2800" b="1" dirty="0" smtClean="0">
                <a:latin typeface="Arial" charset="0"/>
                <a:cs typeface="Times New Roman" pitchFamily="18" charset="0"/>
              </a:rPr>
              <a:t>Практични део</a:t>
            </a:r>
            <a:br>
              <a:rPr lang="sr-Latn-CS" sz="2800" b="1" dirty="0" smtClean="0">
                <a:latin typeface="Arial" charset="0"/>
                <a:cs typeface="Times New Roman" pitchFamily="18" charset="0"/>
              </a:rPr>
            </a:br>
            <a:r>
              <a:rPr lang="en-GB" sz="2800" b="1" dirty="0" smtClean="0">
                <a:latin typeface="Arial" charset="0"/>
                <a:cs typeface="Times New Roman" pitchFamily="18" charset="0"/>
              </a:rPr>
              <a:t>ИСПИТИВАЊЕ КВАЛИТЕТА </a:t>
            </a:r>
            <a:r>
              <a:rPr lang="sr-Latn-CS" sz="2800" b="1" dirty="0" smtClean="0">
                <a:latin typeface="Arial" charset="0"/>
                <a:cs typeface="Times New Roman" pitchFamily="18" charset="0"/>
              </a:rPr>
              <a:t>ОТПАДНИХ </a:t>
            </a:r>
            <a:r>
              <a:rPr lang="en-GB" sz="2800" b="1" dirty="0" smtClean="0">
                <a:latin typeface="Arial" charset="0"/>
                <a:cs typeface="Times New Roman" pitchFamily="18" charset="0"/>
              </a:rPr>
              <a:t>ВОДА </a:t>
            </a:r>
            <a:endParaRPr lang="en-US" sz="2800" b="1" dirty="0" smtClean="0">
              <a:latin typeface="Arial" charset="0"/>
              <a:cs typeface="Times New Roman" pitchFamily="18" charset="0"/>
            </a:endParaRPr>
          </a:p>
        </p:txBody>
      </p:sp>
      <p:sp>
        <p:nvSpPr>
          <p:cNvPr id="34816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323850" y="1412875"/>
            <a:ext cx="8540750" cy="5184775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GB" sz="2400" b="1" smtClean="0">
                <a:latin typeface="Times New Roman" pitchFamily="18" charset="0"/>
                <a:cs typeface="Times New Roman" pitchFamily="18" charset="0"/>
              </a:rPr>
              <a:t>пшти показатељи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 квалитета су</a:t>
            </a:r>
            <a:r>
              <a:rPr lang="en-GB" sz="2400" b="1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GB" sz="2400" smtClean="0">
              <a:latin typeface="Arial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GB" sz="2400" b="1" smtClean="0">
                <a:latin typeface="Arial" charset="0"/>
                <a:cs typeface="Times New Roman" pitchFamily="18" charset="0"/>
              </a:rPr>
              <a:t>хемијска потрошња кисеоника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 (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HPK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)</a:t>
            </a:r>
            <a:r>
              <a:rPr lang="en-GB" sz="2400" b="1" smtClean="0">
                <a:latin typeface="Arial" charset="0"/>
                <a:cs typeface="Times New Roman" pitchFamily="18" charset="0"/>
              </a:rPr>
              <a:t>,</a:t>
            </a:r>
          </a:p>
          <a:p>
            <a:pPr>
              <a:lnSpc>
                <a:spcPct val="80000"/>
              </a:lnSpc>
            </a:pPr>
            <a:r>
              <a:rPr lang="en-GB" sz="2400" b="1" smtClean="0">
                <a:latin typeface="Arial" charset="0"/>
                <a:cs typeface="Times New Roman" pitchFamily="18" charset="0"/>
              </a:rPr>
              <a:t>суспендоване компоненте,</a:t>
            </a:r>
          </a:p>
          <a:p>
            <a:pPr>
              <a:lnSpc>
                <a:spcPct val="80000"/>
              </a:lnSpc>
            </a:pPr>
            <a:r>
              <a:rPr lang="en-GB" sz="2400" b="1" smtClean="0">
                <a:latin typeface="Arial" charset="0"/>
                <a:cs typeface="Times New Roman" pitchFamily="18" charset="0"/>
              </a:rPr>
              <a:t>pH вредност,</a:t>
            </a:r>
          </a:p>
          <a:p>
            <a:pPr>
              <a:lnSpc>
                <a:spcPct val="80000"/>
              </a:lnSpc>
            </a:pPr>
            <a:r>
              <a:rPr lang="en-GB" sz="2400" b="1" smtClean="0">
                <a:latin typeface="Arial" charset="0"/>
                <a:cs typeface="Times New Roman" pitchFamily="18" charset="0"/>
              </a:rPr>
              <a:t>биохемијска потрошња кисеоника (петодневна)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 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BPK</a:t>
            </a:r>
            <a:r>
              <a:rPr lang="sr-Latn-CS" sz="2400" b="1" baseline="-25000" smtClean="0">
                <a:latin typeface="Arial" charset="0"/>
                <a:cs typeface="Times New Roman" pitchFamily="18" charset="0"/>
              </a:rPr>
              <a:t>5</a:t>
            </a:r>
            <a:r>
              <a:rPr lang="en-GB" sz="2400" b="1" smtClean="0">
                <a:latin typeface="Arial" charset="0"/>
                <a:cs typeface="Times New Roman" pitchFamily="18" charset="0"/>
              </a:rPr>
              <a:t>,</a:t>
            </a:r>
          </a:p>
          <a:p>
            <a:pPr>
              <a:lnSpc>
                <a:spcPct val="80000"/>
              </a:lnSpc>
            </a:pPr>
            <a:r>
              <a:rPr lang="en-GB" sz="2400" b="1" smtClean="0">
                <a:latin typeface="Arial" charset="0"/>
                <a:cs typeface="Times New Roman" pitchFamily="18" charset="0"/>
              </a:rPr>
              <a:t>температур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а</a:t>
            </a:r>
            <a:r>
              <a:rPr lang="en-GB" sz="2400" b="1" smtClean="0">
                <a:latin typeface="Arial" charset="0"/>
                <a:cs typeface="Times New Roman" pitchFamily="18" charset="0"/>
              </a:rPr>
              <a:t> воде,</a:t>
            </a:r>
          </a:p>
          <a:p>
            <a:pPr>
              <a:lnSpc>
                <a:spcPct val="80000"/>
              </a:lnSpc>
            </a:pPr>
            <a:r>
              <a:rPr lang="en-GB" sz="2400" b="1" smtClean="0">
                <a:latin typeface="Arial" charset="0"/>
                <a:cs typeface="Times New Roman" pitchFamily="18" charset="0"/>
              </a:rPr>
              <a:t>укупан број колиформних бактерија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 (Т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C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)</a:t>
            </a:r>
            <a:r>
              <a:rPr lang="en-GB" sz="2400" b="1" smtClean="0">
                <a:latin typeface="Arial" charset="0"/>
                <a:cs typeface="Times New Roman" pitchFamily="18" charset="0"/>
              </a:rPr>
              <a:t>.</a:t>
            </a:r>
            <a:endParaRPr lang="en-US" sz="2400" b="1" smtClean="0">
              <a:latin typeface="Arial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GB" sz="2400" b="1" smtClean="0">
              <a:latin typeface="Arial" charset="0"/>
            </a:endParaRPr>
          </a:p>
        </p:txBody>
      </p:sp>
    </p:spTree>
  </p:cSld>
  <p:clrMapOvr>
    <a:masterClrMapping/>
  </p:clrMapOvr>
  <p:transition advTm="16813"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323850" y="836613"/>
            <a:ext cx="8540750" cy="5260975"/>
          </a:xfrm>
        </p:spPr>
        <p:txBody>
          <a:bodyPr/>
          <a:lstStyle/>
          <a:p>
            <a:pPr algn="just">
              <a:lnSpc>
                <a:spcPct val="90000"/>
              </a:lnSpc>
              <a:buFont typeface="Arial" charset="0"/>
              <a:buNone/>
            </a:pPr>
            <a:r>
              <a:rPr lang="nl-NL" sz="2400" b="1" smtClean="0">
                <a:latin typeface="Arial" charset="0"/>
                <a:cs typeface="Times New Roman" pitchFamily="18" charset="0"/>
              </a:rPr>
              <a:t>Приликом узимања узорака утвр</a:t>
            </a:r>
            <a:r>
              <a:rPr lang="sr-Latn-CS" sz="2400" b="1" smtClean="0">
                <a:latin typeface="Arial" charset="0"/>
                <a:cs typeface="Times New Roman" pitchFamily="18" charset="0"/>
              </a:rPr>
              <a:t>ђ</a:t>
            </a:r>
            <a:r>
              <a:rPr lang="nl-NL" sz="2400" b="1" smtClean="0">
                <a:latin typeface="Arial" charset="0"/>
                <a:cs typeface="Times New Roman" pitchFamily="18" charset="0"/>
              </a:rPr>
              <a:t>ују се и обезбеђују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 </a:t>
            </a:r>
            <a:r>
              <a:rPr lang="nl-NL" sz="2400" b="1" smtClean="0">
                <a:latin typeface="Arial" charset="0"/>
                <a:cs typeface="Times New Roman" pitchFamily="18" charset="0"/>
              </a:rPr>
              <a:t>подаци о:</a:t>
            </a:r>
            <a:endParaRPr lang="sr-Latn-CS" sz="2400" b="1" smtClean="0">
              <a:latin typeface="Arial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GB" sz="2800" b="1" smtClean="0">
              <a:latin typeface="Arial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GB" sz="2400" b="1" smtClean="0">
                <a:latin typeface="Arial" charset="0"/>
                <a:cs typeface="Times New Roman" pitchFamily="18" charset="0"/>
              </a:rPr>
              <a:t>промени боје,</a:t>
            </a:r>
          </a:p>
          <a:p>
            <a:pPr>
              <a:lnSpc>
                <a:spcPct val="90000"/>
              </a:lnSpc>
            </a:pPr>
            <a:r>
              <a:rPr lang="en-GB" sz="2400" b="1" smtClean="0">
                <a:latin typeface="Arial" charset="0"/>
                <a:cs typeface="Times New Roman" pitchFamily="18" charset="0"/>
              </a:rPr>
              <a:t>видљивим отпадним материјама,</a:t>
            </a:r>
          </a:p>
          <a:p>
            <a:pPr>
              <a:lnSpc>
                <a:spcPct val="90000"/>
              </a:lnSpc>
            </a:pPr>
            <a:r>
              <a:rPr lang="en-GB" sz="2400" b="1" smtClean="0">
                <a:latin typeface="Arial" charset="0"/>
                <a:cs typeface="Times New Roman" pitchFamily="18" charset="0"/>
              </a:rPr>
              <a:t>присуству и врсти мириса,</a:t>
            </a:r>
          </a:p>
          <a:p>
            <a:pPr>
              <a:lnSpc>
                <a:spcPct val="90000"/>
              </a:lnSpc>
            </a:pPr>
            <a:r>
              <a:rPr lang="en-GB" sz="2400" b="1" smtClean="0">
                <a:latin typeface="Arial" charset="0"/>
                <a:cs typeface="Times New Roman" pitchFamily="18" charset="0"/>
              </a:rPr>
              <a:t>температури ваздуха,</a:t>
            </a:r>
          </a:p>
          <a:p>
            <a:pPr>
              <a:lnSpc>
                <a:spcPct val="90000"/>
              </a:lnSpc>
            </a:pPr>
            <a:r>
              <a:rPr lang="en-GB" sz="2400" b="1" smtClean="0">
                <a:latin typeface="Arial" charset="0"/>
                <a:cs typeface="Times New Roman" pitchFamily="18" charset="0"/>
              </a:rPr>
              <a:t>протоку отпадне воде у моменту узимања узорка</a:t>
            </a:r>
            <a:r>
              <a:rPr lang="en-US" sz="2400" b="1" smtClean="0">
                <a:latin typeface="Arial" charset="0"/>
                <a:cs typeface="Times New Roman" pitchFamily="18" charset="0"/>
              </a:rPr>
              <a:t>.</a:t>
            </a:r>
            <a:endParaRPr lang="sr-Latn-CS" sz="2400" b="1" smtClean="0"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7199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22299</TotalTime>
  <Words>4183</Words>
  <Application>Microsoft Office PowerPoint</Application>
  <PresentationFormat>On-screen Show (4:3)</PresentationFormat>
  <Paragraphs>855</Paragraphs>
  <Slides>99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99</vt:i4>
      </vt:variant>
    </vt:vector>
  </HeadingPairs>
  <TitlesOfParts>
    <vt:vector size="101" baseType="lpstr">
      <vt:lpstr>Office Theme</vt:lpstr>
      <vt:lpstr>Document</vt:lpstr>
      <vt:lpstr>Slide 1</vt:lpstr>
      <vt:lpstr>УВОД У ХИГИЈЕНУ КОМУНАЛНА ХИГИЈЕНА ЕКОЛОГИЈА ЛИЧНА ХИГИЈЕНА ЕКОЛОГИЈА ЕКОТОКСИКОЛОГИЈА ВОДА ЗА ПИЋЕ ОТПАДНЕ МАТЕРИЈЕ МЕДИЦИНСКИ ОТПАД</vt:lpstr>
      <vt:lpstr> ХИГИЈЕНА = УМЕТНОСТ ОЧУВАЊА ЗДРАВЉА </vt:lpstr>
      <vt:lpstr>ХИГИЈЕНА</vt:lpstr>
      <vt:lpstr>ХИГИЈЕНА </vt:lpstr>
      <vt:lpstr>Лична хигијена - дефиниције</vt:lpstr>
      <vt:lpstr>Области личне хигијене:</vt:lpstr>
      <vt:lpstr>Улога одеће и обуће   -заштитна -терморегулациона - естетска  Хигијенски захтеви одеће </vt:lpstr>
      <vt:lpstr>Slide 9</vt:lpstr>
      <vt:lpstr>Slide 10</vt:lpstr>
      <vt:lpstr>Slide 11</vt:lpstr>
      <vt:lpstr>Slide 12</vt:lpstr>
      <vt:lpstr> ТЕРМОРЕГУЛАЦИЈА </vt:lpstr>
      <vt:lpstr>ТЕРМИЧКИ ЕТИОЛОШКИ ФАКТОРИ</vt:lpstr>
      <vt:lpstr>Slide 15</vt:lpstr>
      <vt:lpstr>ТЕРМИЧКИ ЕТИОЛОШКИ ФАКТОРИ</vt:lpstr>
      <vt:lpstr>Хипертермија </vt:lpstr>
      <vt:lpstr>Клинички облици: </vt:lpstr>
      <vt:lpstr>Хипотермија </vt:lpstr>
      <vt:lpstr>ЖИВОТНА СРЕДИНА</vt:lpstr>
      <vt:lpstr>АКТИВНОСТИ КОЈЕ УТИЧУ НА ЖИВОТНУ СРЕДИНУ</vt:lpstr>
      <vt:lpstr>Slide 22</vt:lpstr>
      <vt:lpstr>БИОТИЧКИ ФАКТОРИ  биљке животиње људи</vt:lpstr>
      <vt:lpstr>        АБИОТИЧКИ ФАКТОРИ  вода ваздух земљиште минерални ресурси енергетски ресурси географске карактеристике геолошки фактори климатске карактеристике</vt:lpstr>
      <vt:lpstr>ЗАГАЂИВАЊЕ ЖИВОТНЕ СРЕДИНЕ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Порекло воде у природи</vt:lpstr>
      <vt:lpstr>Кружење воде у природи</vt:lpstr>
      <vt:lpstr>КЛАСИФИКАЦИЈА ВОДА</vt:lpstr>
      <vt:lpstr>Slide 40</vt:lpstr>
      <vt:lpstr>ПРИРОДНЕ ВОДЕ ЗАТВОРЕНИХ ИЗВОРИШТА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Минералне воде</vt:lpstr>
      <vt:lpstr>Slide 59</vt:lpstr>
      <vt:lpstr>Систематска провера здравствене исправности воде за пиће у Републици Србији</vt:lpstr>
      <vt:lpstr>Slide 61</vt:lpstr>
      <vt:lpstr>Slide 62</vt:lpstr>
      <vt:lpstr>У води за пиће могу се наћи:</vt:lpstr>
      <vt:lpstr>Slide 64</vt:lpstr>
      <vt:lpstr>Slide 65</vt:lpstr>
      <vt:lpstr>Slide 66</vt:lpstr>
      <vt:lpstr>Практични део Испитивање воде за пиће</vt:lpstr>
      <vt:lpstr>         Узорковање воде за пиће: </vt:lpstr>
      <vt:lpstr>Slide 69</vt:lpstr>
      <vt:lpstr>Slide 70</vt:lpstr>
      <vt:lpstr>Физички преглед воде за пиће</vt:lpstr>
      <vt:lpstr>Микробилошки преглед воде </vt:lpstr>
      <vt:lpstr>КВАНТИТАТИВНО ОДРЕЂИВАЊЕ БАКТЕРИЈА ИНДИКАТОРА ФЕКАЛНОГ ЗАГАЂЕЊА</vt:lpstr>
      <vt:lpstr>КВАНТИТАТИВНО ОДРЕЂИВАЊЕ НАЈВЕРОВАТНИЈЕГ БРОЈА КОЛИФОРМНИХ БАКТЕРИЈА У 100 мл ВОДЕ </vt:lpstr>
      <vt:lpstr>1. ПРЕТХОДНИ ОГЛЕД:</vt:lpstr>
      <vt:lpstr>Slide 76</vt:lpstr>
      <vt:lpstr>Slide 77</vt:lpstr>
      <vt:lpstr>Б) СУМЊИВ или НЕОДРЕЂЕН</vt:lpstr>
      <vt:lpstr>Ц) НЕГАТИВАН: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РЕЦИКЛИРАЊЕ</vt:lpstr>
      <vt:lpstr>Медицински отпад (МО)  </vt:lpstr>
      <vt:lpstr>Slide 96</vt:lpstr>
      <vt:lpstr>МО</vt:lpstr>
      <vt:lpstr>Практични део ИСПИТИВАЊЕ КВАЛИТЕТА ОТПАДНИХ ВОДА </vt:lpstr>
      <vt:lpstr>Slide 99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ХИГИЈЕНА И ЕКОЛОГИЈА</dc:title>
  <dc:creator>Windows User</dc:creator>
  <cp:lastModifiedBy>Corporate Edition</cp:lastModifiedBy>
  <cp:revision>112</cp:revision>
  <dcterms:created xsi:type="dcterms:W3CDTF">2011-10-17T13:21:20Z</dcterms:created>
  <dcterms:modified xsi:type="dcterms:W3CDTF">2020-09-30T09:00:56Z</dcterms:modified>
</cp:coreProperties>
</file>